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56" r:id="rId5"/>
    <p:sldId id="289" r:id="rId6"/>
    <p:sldId id="301" r:id="rId7"/>
    <p:sldId id="317" r:id="rId8"/>
    <p:sldId id="323" r:id="rId9"/>
    <p:sldId id="314" r:id="rId10"/>
    <p:sldId id="298" r:id="rId11"/>
    <p:sldId id="302" r:id="rId12"/>
    <p:sldId id="303" r:id="rId13"/>
    <p:sldId id="307" r:id="rId14"/>
    <p:sldId id="319" r:id="rId15"/>
    <p:sldId id="322" r:id="rId16"/>
    <p:sldId id="313" r:id="rId17"/>
    <p:sldId id="315" r:id="rId18"/>
    <p:sldId id="318" r:id="rId19"/>
    <p:sldId id="321" r:id="rId20"/>
    <p:sldId id="305" r:id="rId21"/>
    <p:sldId id="306" r:id="rId22"/>
    <p:sldId id="309" r:id="rId23"/>
    <p:sldId id="296" r:id="rId24"/>
  </p:sldIdLst>
  <p:sldSz cx="9144000" cy="5143500" type="screen16x9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en Roney" initials="KR" lastIdx="1" clrIdx="0">
    <p:extLst>
      <p:ext uri="{19B8F6BF-5375-455C-9EA6-DF929625EA0E}">
        <p15:presenceInfo xmlns:p15="http://schemas.microsoft.com/office/powerpoint/2012/main" userId="S::karen.roney@longmontcolorado.gov::e974d853-9934-416a-9581-d01846fe1718" providerId="AD"/>
      </p:ext>
    </p:extLst>
  </p:cmAuthor>
  <p:cmAuthor id="2" name="Molly O'Donnell" initials="MO" lastIdx="1" clrIdx="1">
    <p:extLst>
      <p:ext uri="{19B8F6BF-5375-455C-9EA6-DF929625EA0E}">
        <p15:presenceInfo xmlns:p15="http://schemas.microsoft.com/office/powerpoint/2012/main" userId="S-1-5-21-1262450708-1795644131-4547331-214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57"/>
    <a:srgbClr val="0099CC"/>
    <a:srgbClr val="84B4D2"/>
    <a:srgbClr val="82BCE4"/>
    <a:srgbClr val="7FB1E7"/>
    <a:srgbClr val="69BE28"/>
    <a:srgbClr val="326295"/>
    <a:srgbClr val="C05131"/>
    <a:srgbClr val="FF9D6E"/>
    <a:srgbClr val="6787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7DB203-A138-4943-A17B-08A3DBF2812D}" v="1504" dt="2023-04-07T21:08:21.233"/>
    <p1510:client id="{F3C50061-682B-AB45-A39C-907808D2C06A}" v="34" dt="2023-04-07T17:48:37.3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385" autoAdjust="0"/>
    <p:restoredTop sz="86395" autoAdjust="0"/>
  </p:normalViewPr>
  <p:slideViewPr>
    <p:cSldViewPr snapToGrid="0" snapToObjects="1">
      <p:cViewPr varScale="1">
        <p:scale>
          <a:sx n="122" d="100"/>
          <a:sy n="122" d="100"/>
        </p:scale>
        <p:origin x="138" y="23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60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ott Yoho" userId="93f26306-a71e-4d22-9953-10bd651cf38e" providerId="ADAL" clId="{057DB203-A138-4943-A17B-08A3DBF2812D}"/>
    <pc:docChg chg="undo custSel modSld">
      <pc:chgData name="Scott Yoho" userId="93f26306-a71e-4d22-9953-10bd651cf38e" providerId="ADAL" clId="{057DB203-A138-4943-A17B-08A3DBF2812D}" dt="2023-04-07T21:15:43.811" v="5292" actId="20577"/>
      <pc:docMkLst>
        <pc:docMk/>
      </pc:docMkLst>
      <pc:sldChg chg="modSp mod">
        <pc:chgData name="Scott Yoho" userId="93f26306-a71e-4d22-9953-10bd651cf38e" providerId="ADAL" clId="{057DB203-A138-4943-A17B-08A3DBF2812D}" dt="2023-04-07T19:37:39.169" v="1172" actId="207"/>
        <pc:sldMkLst>
          <pc:docMk/>
          <pc:sldMk cId="2307593941" sldId="301"/>
        </pc:sldMkLst>
        <pc:spChg chg="ord">
          <ac:chgData name="Scott Yoho" userId="93f26306-a71e-4d22-9953-10bd651cf38e" providerId="ADAL" clId="{057DB203-A138-4943-A17B-08A3DBF2812D}" dt="2023-04-07T19:37:15.924" v="1170" actId="13244"/>
          <ac:spMkLst>
            <pc:docMk/>
            <pc:sldMk cId="2307593941" sldId="301"/>
            <ac:spMk id="2" creationId="{00000000-0000-0000-0000-000000000000}"/>
          </ac:spMkLst>
        </pc:spChg>
        <pc:spChg chg="ord">
          <ac:chgData name="Scott Yoho" userId="93f26306-a71e-4d22-9953-10bd651cf38e" providerId="ADAL" clId="{057DB203-A138-4943-A17B-08A3DBF2812D}" dt="2023-04-07T19:37:23.197" v="1171" actId="13244"/>
          <ac:spMkLst>
            <pc:docMk/>
            <pc:sldMk cId="2307593941" sldId="301"/>
            <ac:spMk id="3" creationId="{00000000-0000-0000-0000-000000000000}"/>
          </ac:spMkLst>
        </pc:spChg>
        <pc:spChg chg="mod ord">
          <ac:chgData name="Scott Yoho" userId="93f26306-a71e-4d22-9953-10bd651cf38e" providerId="ADAL" clId="{057DB203-A138-4943-A17B-08A3DBF2812D}" dt="2023-04-07T19:37:39.169" v="1172" actId="207"/>
          <ac:spMkLst>
            <pc:docMk/>
            <pc:sldMk cId="2307593941" sldId="301"/>
            <ac:spMk id="5" creationId="{00000000-0000-0000-0000-000000000000}"/>
          </ac:spMkLst>
        </pc:spChg>
        <pc:spChg chg="ord">
          <ac:chgData name="Scott Yoho" userId="93f26306-a71e-4d22-9953-10bd651cf38e" providerId="ADAL" clId="{057DB203-A138-4943-A17B-08A3DBF2812D}" dt="2023-04-07T19:37:12.029" v="1169" actId="13244"/>
          <ac:spMkLst>
            <pc:docMk/>
            <pc:sldMk cId="2307593941" sldId="301"/>
            <ac:spMk id="6" creationId="{00000000-0000-0000-0000-000000000000}"/>
          </ac:spMkLst>
        </pc:spChg>
      </pc:sldChg>
      <pc:sldChg chg="modSp mod">
        <pc:chgData name="Scott Yoho" userId="93f26306-a71e-4d22-9953-10bd651cf38e" providerId="ADAL" clId="{057DB203-A138-4943-A17B-08A3DBF2812D}" dt="2023-04-07T21:14:27.326" v="5273" actId="20577"/>
        <pc:sldMkLst>
          <pc:docMk/>
          <pc:sldMk cId="2629345723" sldId="303"/>
        </pc:sldMkLst>
        <pc:spChg chg="mod">
          <ac:chgData name="Scott Yoho" userId="93f26306-a71e-4d22-9953-10bd651cf38e" providerId="ADAL" clId="{057DB203-A138-4943-A17B-08A3DBF2812D}" dt="2023-04-07T21:14:27.326" v="5273" actId="20577"/>
          <ac:spMkLst>
            <pc:docMk/>
            <pc:sldMk cId="2629345723" sldId="303"/>
            <ac:spMk id="2" creationId="{00000000-0000-0000-0000-000000000000}"/>
          </ac:spMkLst>
        </pc:spChg>
        <pc:graphicFrameChg chg="mod">
          <ac:chgData name="Scott Yoho" userId="93f26306-a71e-4d22-9953-10bd651cf38e" providerId="ADAL" clId="{057DB203-A138-4943-A17B-08A3DBF2812D}" dt="2023-04-07T19:54:14.544" v="2135" actId="962"/>
          <ac:graphicFrameMkLst>
            <pc:docMk/>
            <pc:sldMk cId="2629345723" sldId="303"/>
            <ac:graphicFrameMk id="5" creationId="{00000000-0008-0000-0400-0000CC9B2200}"/>
          </ac:graphicFrameMkLst>
        </pc:graphicFrameChg>
      </pc:sldChg>
      <pc:sldChg chg="addSp delSp modSp mod">
        <pc:chgData name="Scott Yoho" userId="93f26306-a71e-4d22-9953-10bd651cf38e" providerId="ADAL" clId="{057DB203-A138-4943-A17B-08A3DBF2812D}" dt="2023-04-07T21:15:38.138" v="5287" actId="20577"/>
        <pc:sldMkLst>
          <pc:docMk/>
          <pc:sldMk cId="2434000776" sldId="305"/>
        </pc:sldMkLst>
        <pc:spChg chg="mod">
          <ac:chgData name="Scott Yoho" userId="93f26306-a71e-4d22-9953-10bd651cf38e" providerId="ADAL" clId="{057DB203-A138-4943-A17B-08A3DBF2812D}" dt="2023-04-07T21:15:38.138" v="5287" actId="20577"/>
          <ac:spMkLst>
            <pc:docMk/>
            <pc:sldMk cId="2434000776" sldId="305"/>
            <ac:spMk id="2" creationId="{00000000-0000-0000-0000-000000000000}"/>
          </ac:spMkLst>
        </pc:spChg>
        <pc:spChg chg="ord">
          <ac:chgData name="Scott Yoho" userId="93f26306-a71e-4d22-9953-10bd651cf38e" providerId="ADAL" clId="{057DB203-A138-4943-A17B-08A3DBF2812D}" dt="2023-04-07T21:10:47.768" v="5244" actId="13244"/>
          <ac:spMkLst>
            <pc:docMk/>
            <pc:sldMk cId="2434000776" sldId="305"/>
            <ac:spMk id="5" creationId="{00000000-0000-0000-0000-000000000000}"/>
          </ac:spMkLst>
        </pc:spChg>
        <pc:spChg chg="del">
          <ac:chgData name="Scott Yoho" userId="93f26306-a71e-4d22-9953-10bd651cf38e" providerId="ADAL" clId="{057DB203-A138-4943-A17B-08A3DBF2812D}" dt="2023-04-07T21:08:06.352" v="4802" actId="478"/>
          <ac:spMkLst>
            <pc:docMk/>
            <pc:sldMk cId="2434000776" sldId="305"/>
            <ac:spMk id="12" creationId="{00000000-0000-0000-0000-000000000000}"/>
          </ac:spMkLst>
        </pc:spChg>
        <pc:spChg chg="del mod">
          <ac:chgData name="Scott Yoho" userId="93f26306-a71e-4d22-9953-10bd651cf38e" providerId="ADAL" clId="{057DB203-A138-4943-A17B-08A3DBF2812D}" dt="2023-04-07T21:08:08.986" v="4805" actId="478"/>
          <ac:spMkLst>
            <pc:docMk/>
            <pc:sldMk cId="2434000776" sldId="305"/>
            <ac:spMk id="16" creationId="{00000000-0000-0000-0000-000000000000}"/>
          </ac:spMkLst>
        </pc:spChg>
        <pc:picChg chg="add mod ord">
          <ac:chgData name="Scott Yoho" userId="93f26306-a71e-4d22-9953-10bd651cf38e" providerId="ADAL" clId="{057DB203-A138-4943-A17B-08A3DBF2812D}" dt="2023-04-07T21:10:49.674" v="5245" actId="13244"/>
          <ac:picMkLst>
            <pc:docMk/>
            <pc:sldMk cId="2434000776" sldId="305"/>
            <ac:picMk id="7" creationId="{F809430A-0FA9-387B-7E2D-6ED9DE956611}"/>
          </ac:picMkLst>
        </pc:picChg>
        <pc:picChg chg="del mod ord">
          <ac:chgData name="Scott Yoho" userId="93f26306-a71e-4d22-9953-10bd651cf38e" providerId="ADAL" clId="{057DB203-A138-4943-A17B-08A3DBF2812D}" dt="2023-04-07T21:08:04.971" v="4801" actId="478"/>
          <ac:picMkLst>
            <pc:docMk/>
            <pc:sldMk cId="2434000776" sldId="305"/>
            <ac:picMk id="9" creationId="{00000000-0000-0000-0000-000000000000}"/>
          </ac:picMkLst>
        </pc:picChg>
      </pc:sldChg>
      <pc:sldChg chg="modSp mod">
        <pc:chgData name="Scott Yoho" userId="93f26306-a71e-4d22-9953-10bd651cf38e" providerId="ADAL" clId="{057DB203-A138-4943-A17B-08A3DBF2812D}" dt="2023-04-07T21:15:43.811" v="5292" actId="20577"/>
        <pc:sldMkLst>
          <pc:docMk/>
          <pc:sldMk cId="2424606942" sldId="306"/>
        </pc:sldMkLst>
        <pc:spChg chg="mod">
          <ac:chgData name="Scott Yoho" userId="93f26306-a71e-4d22-9953-10bd651cf38e" providerId="ADAL" clId="{057DB203-A138-4943-A17B-08A3DBF2812D}" dt="2023-04-07T21:15:43.811" v="5292" actId="20577"/>
          <ac:spMkLst>
            <pc:docMk/>
            <pc:sldMk cId="2424606942" sldId="306"/>
            <ac:spMk id="2" creationId="{00000000-0000-0000-0000-000000000000}"/>
          </ac:spMkLst>
        </pc:spChg>
        <pc:spChg chg="ord">
          <ac:chgData name="Scott Yoho" userId="93f26306-a71e-4d22-9953-10bd651cf38e" providerId="ADAL" clId="{057DB203-A138-4943-A17B-08A3DBF2812D}" dt="2023-04-07T20:54:24.470" v="4746" actId="13244"/>
          <ac:spMkLst>
            <pc:docMk/>
            <pc:sldMk cId="2424606942" sldId="306"/>
            <ac:spMk id="5" creationId="{00000000-0000-0000-0000-000000000000}"/>
          </ac:spMkLst>
        </pc:spChg>
        <pc:spChg chg="ord">
          <ac:chgData name="Scott Yoho" userId="93f26306-a71e-4d22-9953-10bd651cf38e" providerId="ADAL" clId="{057DB203-A138-4943-A17B-08A3DBF2812D}" dt="2023-04-07T20:54:22.518" v="4745" actId="13244"/>
          <ac:spMkLst>
            <pc:docMk/>
            <pc:sldMk cId="2424606942" sldId="306"/>
            <ac:spMk id="6" creationId="{00000000-0000-0000-0000-000000000000}"/>
          </ac:spMkLst>
        </pc:spChg>
        <pc:picChg chg="mod ord">
          <ac:chgData name="Scott Yoho" userId="93f26306-a71e-4d22-9953-10bd651cf38e" providerId="ADAL" clId="{057DB203-A138-4943-A17B-08A3DBF2812D}" dt="2023-04-07T21:11:07.457" v="5246" actId="13244"/>
          <ac:picMkLst>
            <pc:docMk/>
            <pc:sldMk cId="2424606942" sldId="306"/>
            <ac:picMk id="3" creationId="{00000000-0000-0000-0000-000000000000}"/>
          </ac:picMkLst>
        </pc:picChg>
      </pc:sldChg>
      <pc:sldChg chg="addSp delSp modSp mod">
        <pc:chgData name="Scott Yoho" userId="93f26306-a71e-4d22-9953-10bd651cf38e" providerId="ADAL" clId="{057DB203-A138-4943-A17B-08A3DBF2812D}" dt="2023-04-07T20:51:06.275" v="4730" actId="13244"/>
        <pc:sldMkLst>
          <pc:docMk/>
          <pc:sldMk cId="1182603814" sldId="307"/>
        </pc:sldMkLst>
        <pc:spChg chg="del mod ord">
          <ac:chgData name="Scott Yoho" userId="93f26306-a71e-4d22-9953-10bd651cf38e" providerId="ADAL" clId="{057DB203-A138-4943-A17B-08A3DBF2812D}" dt="2023-04-07T19:49:29.482" v="1193" actId="478"/>
          <ac:spMkLst>
            <pc:docMk/>
            <pc:sldMk cId="1182603814" sldId="307"/>
            <ac:spMk id="2" creationId="{3717863B-B159-8F0E-22DE-801E2ACB71CE}"/>
          </ac:spMkLst>
        </pc:spChg>
        <pc:spChg chg="mod ord">
          <ac:chgData name="Scott Yoho" userId="93f26306-a71e-4d22-9953-10bd651cf38e" providerId="ADAL" clId="{057DB203-A138-4943-A17B-08A3DBF2812D}" dt="2023-04-07T20:51:04.095" v="4729" actId="13244"/>
          <ac:spMkLst>
            <pc:docMk/>
            <pc:sldMk cId="1182603814" sldId="307"/>
            <ac:spMk id="3" creationId="{00000000-0000-0000-0000-000000000000}"/>
          </ac:spMkLst>
        </pc:spChg>
        <pc:spChg chg="ord">
          <ac:chgData name="Scott Yoho" userId="93f26306-a71e-4d22-9953-10bd651cf38e" providerId="ADAL" clId="{057DB203-A138-4943-A17B-08A3DBF2812D}" dt="2023-04-07T19:44:41.336" v="1188" actId="13244"/>
          <ac:spMkLst>
            <pc:docMk/>
            <pc:sldMk cId="1182603814" sldId="307"/>
            <ac:spMk id="10" creationId="{00000000-0000-0000-0000-000000000000}"/>
          </ac:spMkLst>
        </pc:spChg>
        <pc:graphicFrameChg chg="del mod">
          <ac:chgData name="Scott Yoho" userId="93f26306-a71e-4d22-9953-10bd651cf38e" providerId="ADAL" clId="{057DB203-A138-4943-A17B-08A3DBF2812D}" dt="2023-04-07T19:49:30.902" v="1194" actId="478"/>
          <ac:graphicFrameMkLst>
            <pc:docMk/>
            <pc:sldMk cId="1182603814" sldId="307"/>
            <ac:graphicFrameMk id="8" creationId="{00000000-0000-0000-0000-000000000000}"/>
          </ac:graphicFrameMkLst>
        </pc:graphicFrameChg>
        <pc:picChg chg="add mod ord">
          <ac:chgData name="Scott Yoho" userId="93f26306-a71e-4d22-9953-10bd651cf38e" providerId="ADAL" clId="{057DB203-A138-4943-A17B-08A3DBF2812D}" dt="2023-04-07T20:51:06.275" v="4730" actId="13244"/>
          <ac:picMkLst>
            <pc:docMk/>
            <pc:sldMk cId="1182603814" sldId="307"/>
            <ac:picMk id="5" creationId="{58894B49-79F2-3885-956F-BC22A7083553}"/>
          </ac:picMkLst>
        </pc:picChg>
      </pc:sldChg>
      <pc:sldChg chg="modSp mod">
        <pc:chgData name="Scott Yoho" userId="93f26306-a71e-4d22-9953-10bd651cf38e" providerId="ADAL" clId="{057DB203-A138-4943-A17B-08A3DBF2812D}" dt="2023-04-07T21:05:58.719" v="4790" actId="13244"/>
        <pc:sldMkLst>
          <pc:docMk/>
          <pc:sldMk cId="1506242119" sldId="313"/>
        </pc:sldMkLst>
        <pc:spChg chg="ord">
          <ac:chgData name="Scott Yoho" userId="93f26306-a71e-4d22-9953-10bd651cf38e" providerId="ADAL" clId="{057DB203-A138-4943-A17B-08A3DBF2812D}" dt="2023-04-07T21:05:53.306" v="4789" actId="13244"/>
          <ac:spMkLst>
            <pc:docMk/>
            <pc:sldMk cId="1506242119" sldId="313"/>
            <ac:spMk id="2" creationId="{00000000-0000-0000-0000-000000000000}"/>
          </ac:spMkLst>
        </pc:spChg>
        <pc:spChg chg="ord">
          <ac:chgData name="Scott Yoho" userId="93f26306-a71e-4d22-9953-10bd651cf38e" providerId="ADAL" clId="{057DB203-A138-4943-A17B-08A3DBF2812D}" dt="2023-04-07T21:05:58.719" v="4790" actId="13244"/>
          <ac:spMkLst>
            <pc:docMk/>
            <pc:sldMk cId="1506242119" sldId="313"/>
            <ac:spMk id="3" creationId="{00000000-0000-0000-0000-000000000000}"/>
          </ac:spMkLst>
        </pc:spChg>
        <pc:spChg chg="mod">
          <ac:chgData name="Scott Yoho" userId="93f26306-a71e-4d22-9953-10bd651cf38e" providerId="ADAL" clId="{057DB203-A138-4943-A17B-08A3DBF2812D}" dt="2023-04-07T21:04:39.348" v="4786" actId="14100"/>
          <ac:spMkLst>
            <pc:docMk/>
            <pc:sldMk cId="1506242119" sldId="313"/>
            <ac:spMk id="4" creationId="{00000000-0000-0000-0000-000000000000}"/>
          </ac:spMkLst>
        </pc:spChg>
        <pc:spChg chg="ord">
          <ac:chgData name="Scott Yoho" userId="93f26306-a71e-4d22-9953-10bd651cf38e" providerId="ADAL" clId="{057DB203-A138-4943-A17B-08A3DBF2812D}" dt="2023-04-07T21:05:49.137" v="4788" actId="13244"/>
          <ac:spMkLst>
            <pc:docMk/>
            <pc:sldMk cId="1506242119" sldId="313"/>
            <ac:spMk id="5" creationId="{00000000-0000-0000-0000-000000000000}"/>
          </ac:spMkLst>
        </pc:spChg>
        <pc:spChg chg="mod">
          <ac:chgData name="Scott Yoho" userId="93f26306-a71e-4d22-9953-10bd651cf38e" providerId="ADAL" clId="{057DB203-A138-4943-A17B-08A3DBF2812D}" dt="2023-04-07T21:05:00.114" v="4787" actId="1076"/>
          <ac:spMkLst>
            <pc:docMk/>
            <pc:sldMk cId="1506242119" sldId="313"/>
            <ac:spMk id="6" creationId="{00000000-0000-0000-0000-000000000000}"/>
          </ac:spMkLst>
        </pc:spChg>
      </pc:sldChg>
      <pc:sldChg chg="delSp modSp mod">
        <pc:chgData name="Scott Yoho" userId="93f26306-a71e-4d22-9953-10bd651cf38e" providerId="ADAL" clId="{057DB203-A138-4943-A17B-08A3DBF2812D}" dt="2023-04-07T21:14:07.263" v="5271" actId="20577"/>
        <pc:sldMkLst>
          <pc:docMk/>
          <pc:sldMk cId="3829956599" sldId="314"/>
        </pc:sldMkLst>
        <pc:spChg chg="mod">
          <ac:chgData name="Scott Yoho" userId="93f26306-a71e-4d22-9953-10bd651cf38e" providerId="ADAL" clId="{057DB203-A138-4943-A17B-08A3DBF2812D}" dt="2023-04-07T21:14:07.263" v="5271" actId="20577"/>
          <ac:spMkLst>
            <pc:docMk/>
            <pc:sldMk cId="3829956599" sldId="314"/>
            <ac:spMk id="2" creationId="{00000000-0000-0000-0000-000000000000}"/>
          </ac:spMkLst>
        </pc:spChg>
        <pc:spChg chg="ord">
          <ac:chgData name="Scott Yoho" userId="93f26306-a71e-4d22-9953-10bd651cf38e" providerId="ADAL" clId="{057DB203-A138-4943-A17B-08A3DBF2812D}" dt="2023-04-07T19:43:35.201" v="1181" actId="13244"/>
          <ac:spMkLst>
            <pc:docMk/>
            <pc:sldMk cId="3829956599" sldId="314"/>
            <ac:spMk id="5" creationId="{00000000-0000-0000-0000-000000000000}"/>
          </ac:spMkLst>
        </pc:spChg>
        <pc:spChg chg="ord">
          <ac:chgData name="Scott Yoho" userId="93f26306-a71e-4d22-9953-10bd651cf38e" providerId="ADAL" clId="{057DB203-A138-4943-A17B-08A3DBF2812D}" dt="2023-04-07T19:43:38.773" v="1182" actId="13244"/>
          <ac:spMkLst>
            <pc:docMk/>
            <pc:sldMk cId="3829956599" sldId="314"/>
            <ac:spMk id="6" creationId="{00000000-0000-0000-0000-000000000000}"/>
          </ac:spMkLst>
        </pc:spChg>
        <pc:picChg chg="mod ord">
          <ac:chgData name="Scott Yoho" userId="93f26306-a71e-4d22-9953-10bd651cf38e" providerId="ADAL" clId="{057DB203-A138-4943-A17B-08A3DBF2812D}" dt="2023-04-07T21:02:05.970" v="4754" actId="13244"/>
          <ac:picMkLst>
            <pc:docMk/>
            <pc:sldMk cId="3829956599" sldId="314"/>
            <ac:picMk id="7" creationId="{EC9E1A35-4AAA-71F3-50B7-9CBFECBD606A}"/>
          </ac:picMkLst>
        </pc:picChg>
        <pc:picChg chg="del mod ord">
          <ac:chgData name="Scott Yoho" userId="93f26306-a71e-4d22-9953-10bd651cf38e" providerId="ADAL" clId="{057DB203-A138-4943-A17B-08A3DBF2812D}" dt="2023-04-07T21:01:50.804" v="4752" actId="478"/>
          <ac:picMkLst>
            <pc:docMk/>
            <pc:sldMk cId="3829956599" sldId="314"/>
            <ac:picMk id="8" creationId="{DDD97C5C-76DA-8D7F-465D-DA0F2C4929B2}"/>
          </ac:picMkLst>
        </pc:picChg>
        <pc:picChg chg="mod ord">
          <ac:chgData name="Scott Yoho" userId="93f26306-a71e-4d22-9953-10bd651cf38e" providerId="ADAL" clId="{057DB203-A138-4943-A17B-08A3DBF2812D}" dt="2023-04-07T19:44:03.644" v="1185" actId="13244"/>
          <ac:picMkLst>
            <pc:docMk/>
            <pc:sldMk cId="3829956599" sldId="314"/>
            <ac:picMk id="9" creationId="{9E4B03D2-70EA-39A0-A7E5-943692952A47}"/>
          </ac:picMkLst>
        </pc:picChg>
      </pc:sldChg>
      <pc:sldChg chg="modSp mod">
        <pc:chgData name="Scott Yoho" userId="93f26306-a71e-4d22-9953-10bd651cf38e" providerId="ADAL" clId="{057DB203-A138-4943-A17B-08A3DBF2812D}" dt="2023-04-07T21:15:21.234" v="5277" actId="20577"/>
        <pc:sldMkLst>
          <pc:docMk/>
          <pc:sldMk cId="1631195197" sldId="315"/>
        </pc:sldMkLst>
        <pc:spChg chg="mod">
          <ac:chgData name="Scott Yoho" userId="93f26306-a71e-4d22-9953-10bd651cf38e" providerId="ADAL" clId="{057DB203-A138-4943-A17B-08A3DBF2812D}" dt="2023-04-07T21:15:21.234" v="5277" actId="20577"/>
          <ac:spMkLst>
            <pc:docMk/>
            <pc:sldMk cId="1631195197" sldId="315"/>
            <ac:spMk id="2" creationId="{00000000-0000-0000-0000-000000000000}"/>
          </ac:spMkLst>
        </pc:spChg>
        <pc:spChg chg="ord">
          <ac:chgData name="Scott Yoho" userId="93f26306-a71e-4d22-9953-10bd651cf38e" providerId="ADAL" clId="{057DB203-A138-4943-A17B-08A3DBF2812D}" dt="2023-04-07T20:52:54.703" v="4735" actId="13244"/>
          <ac:spMkLst>
            <pc:docMk/>
            <pc:sldMk cId="1631195197" sldId="315"/>
            <ac:spMk id="3" creationId="{00000000-0000-0000-0000-000000000000}"/>
          </ac:spMkLst>
        </pc:spChg>
        <pc:picChg chg="mod">
          <ac:chgData name="Scott Yoho" userId="93f26306-a71e-4d22-9953-10bd651cf38e" providerId="ADAL" clId="{057DB203-A138-4943-A17B-08A3DBF2812D}" dt="2023-04-07T19:32:22.292" v="773" actId="962"/>
          <ac:picMkLst>
            <pc:docMk/>
            <pc:sldMk cId="1631195197" sldId="315"/>
            <ac:picMk id="6" creationId="{B778B43D-5896-DE90-46B8-3899AAF5ADE4}"/>
          </ac:picMkLst>
        </pc:picChg>
      </pc:sldChg>
      <pc:sldChg chg="modSp mod">
        <pc:chgData name="Scott Yoho" userId="93f26306-a71e-4d22-9953-10bd651cf38e" providerId="ADAL" clId="{057DB203-A138-4943-A17B-08A3DBF2812D}" dt="2023-04-07T21:13:54.845" v="5268" actId="20577"/>
        <pc:sldMkLst>
          <pc:docMk/>
          <pc:sldMk cId="948102741" sldId="317"/>
        </pc:sldMkLst>
        <pc:spChg chg="mod ord">
          <ac:chgData name="Scott Yoho" userId="93f26306-a71e-4d22-9953-10bd651cf38e" providerId="ADAL" clId="{057DB203-A138-4943-A17B-08A3DBF2812D}" dt="2023-04-07T21:13:54.845" v="5268" actId="20577"/>
          <ac:spMkLst>
            <pc:docMk/>
            <pc:sldMk cId="948102741" sldId="317"/>
            <ac:spMk id="2" creationId="{00000000-0000-0000-0000-000000000000}"/>
          </ac:spMkLst>
        </pc:spChg>
        <pc:spChg chg="ord">
          <ac:chgData name="Scott Yoho" userId="93f26306-a71e-4d22-9953-10bd651cf38e" providerId="ADAL" clId="{057DB203-A138-4943-A17B-08A3DBF2812D}" dt="2023-04-07T21:01:12.888" v="4751" actId="13244"/>
          <ac:spMkLst>
            <pc:docMk/>
            <pc:sldMk cId="948102741" sldId="317"/>
            <ac:spMk id="3" creationId="{00000000-0000-0000-0000-000000000000}"/>
          </ac:spMkLst>
        </pc:spChg>
        <pc:spChg chg="mod ord">
          <ac:chgData name="Scott Yoho" userId="93f26306-a71e-4d22-9953-10bd651cf38e" providerId="ADAL" clId="{057DB203-A138-4943-A17B-08A3DBF2812D}" dt="2023-04-07T19:42:15.697" v="1174" actId="13244"/>
          <ac:spMkLst>
            <pc:docMk/>
            <pc:sldMk cId="948102741" sldId="317"/>
            <ac:spMk id="5" creationId="{00000000-0000-0000-0000-000000000000}"/>
          </ac:spMkLst>
        </pc:spChg>
        <pc:spChg chg="ord">
          <ac:chgData name="Scott Yoho" userId="93f26306-a71e-4d22-9953-10bd651cf38e" providerId="ADAL" clId="{057DB203-A138-4943-A17B-08A3DBF2812D}" dt="2023-04-07T19:42:29.438" v="1176" actId="13244"/>
          <ac:spMkLst>
            <pc:docMk/>
            <pc:sldMk cId="948102741" sldId="317"/>
            <ac:spMk id="6" creationId="{00000000-0000-0000-0000-000000000000}"/>
          </ac:spMkLst>
        </pc:spChg>
        <pc:picChg chg="mod">
          <ac:chgData name="Scott Yoho" userId="93f26306-a71e-4d22-9953-10bd651cf38e" providerId="ADAL" clId="{057DB203-A138-4943-A17B-08A3DBF2812D}" dt="2023-04-07T21:01:09.498" v="4750" actId="14100"/>
          <ac:picMkLst>
            <pc:docMk/>
            <pc:sldMk cId="948102741" sldId="317"/>
            <ac:picMk id="1026" creationId="{8259681C-BF5B-E0C6-7710-037DDD9A3764}"/>
          </ac:picMkLst>
        </pc:picChg>
      </pc:sldChg>
      <pc:sldChg chg="delSp modSp mod">
        <pc:chgData name="Scott Yoho" userId="93f26306-a71e-4d22-9953-10bd651cf38e" providerId="ADAL" clId="{057DB203-A138-4943-A17B-08A3DBF2812D}" dt="2023-04-07T21:15:29.213" v="5282" actId="20577"/>
        <pc:sldMkLst>
          <pc:docMk/>
          <pc:sldMk cId="3162883940" sldId="318"/>
        </pc:sldMkLst>
        <pc:spChg chg="mod ord">
          <ac:chgData name="Scott Yoho" userId="93f26306-a71e-4d22-9953-10bd651cf38e" providerId="ADAL" clId="{057DB203-A138-4943-A17B-08A3DBF2812D}" dt="2023-04-07T21:15:29.213" v="5282" actId="20577"/>
          <ac:spMkLst>
            <pc:docMk/>
            <pc:sldMk cId="3162883940" sldId="318"/>
            <ac:spMk id="2" creationId="{00000000-0000-0000-0000-000000000000}"/>
          </ac:spMkLst>
        </pc:spChg>
        <pc:spChg chg="mod ord">
          <ac:chgData name="Scott Yoho" userId="93f26306-a71e-4d22-9953-10bd651cf38e" providerId="ADAL" clId="{057DB203-A138-4943-A17B-08A3DBF2812D}" dt="2023-04-07T21:06:41.781" v="4794" actId="1076"/>
          <ac:spMkLst>
            <pc:docMk/>
            <pc:sldMk cId="3162883940" sldId="318"/>
            <ac:spMk id="3" creationId="{00000000-0000-0000-0000-000000000000}"/>
          </ac:spMkLst>
        </pc:spChg>
        <pc:spChg chg="mod ord">
          <ac:chgData name="Scott Yoho" userId="93f26306-a71e-4d22-9953-10bd651cf38e" providerId="ADAL" clId="{057DB203-A138-4943-A17B-08A3DBF2812D}" dt="2023-04-07T21:07:01.116" v="4798" actId="13244"/>
          <ac:spMkLst>
            <pc:docMk/>
            <pc:sldMk cId="3162883940" sldId="318"/>
            <ac:spMk id="4" creationId="{00000000-0000-0000-0000-000000000000}"/>
          </ac:spMkLst>
        </pc:spChg>
        <pc:spChg chg="ord">
          <ac:chgData name="Scott Yoho" userId="93f26306-a71e-4d22-9953-10bd651cf38e" providerId="ADAL" clId="{057DB203-A138-4943-A17B-08A3DBF2812D}" dt="2023-04-07T20:53:22.198" v="4737" actId="13244"/>
          <ac:spMkLst>
            <pc:docMk/>
            <pc:sldMk cId="3162883940" sldId="318"/>
            <ac:spMk id="5" creationId="{00000000-0000-0000-0000-000000000000}"/>
          </ac:spMkLst>
        </pc:spChg>
        <pc:picChg chg="mod ord">
          <ac:chgData name="Scott Yoho" userId="93f26306-a71e-4d22-9953-10bd651cf38e" providerId="ADAL" clId="{057DB203-A138-4943-A17B-08A3DBF2812D}" dt="2023-04-07T21:06:53.558" v="4796" actId="1076"/>
          <ac:picMkLst>
            <pc:docMk/>
            <pc:sldMk cId="3162883940" sldId="318"/>
            <ac:picMk id="10" creationId="{FE1ACB5D-7391-64CF-70F0-DCCCFFB39733}"/>
          </ac:picMkLst>
        </pc:picChg>
        <pc:picChg chg="del mod">
          <ac:chgData name="Scott Yoho" userId="93f26306-a71e-4d22-9953-10bd651cf38e" providerId="ADAL" clId="{057DB203-A138-4943-A17B-08A3DBF2812D}" dt="2023-04-07T21:06:26.116" v="4791" actId="478"/>
          <ac:picMkLst>
            <pc:docMk/>
            <pc:sldMk cId="3162883940" sldId="318"/>
            <ac:picMk id="12" creationId="{193348EE-AB78-3D2F-9C3A-B672DF0629CE}"/>
          </ac:picMkLst>
        </pc:picChg>
        <pc:picChg chg="mod ord">
          <ac:chgData name="Scott Yoho" userId="93f26306-a71e-4d22-9953-10bd651cf38e" providerId="ADAL" clId="{057DB203-A138-4943-A17B-08A3DBF2812D}" dt="2023-04-07T21:07:07.233" v="4799" actId="13244"/>
          <ac:picMkLst>
            <pc:docMk/>
            <pc:sldMk cId="3162883940" sldId="318"/>
            <ac:picMk id="19" creationId="{8B845FEC-C3B5-9192-8B92-53AB1FA7ABEE}"/>
          </ac:picMkLst>
        </pc:picChg>
        <pc:picChg chg="mod">
          <ac:chgData name="Scott Yoho" userId="93f26306-a71e-4d22-9953-10bd651cf38e" providerId="ADAL" clId="{057DB203-A138-4943-A17B-08A3DBF2812D}" dt="2023-04-07T20:49:18.139" v="4722" actId="962"/>
          <ac:picMkLst>
            <pc:docMk/>
            <pc:sldMk cId="3162883940" sldId="318"/>
            <ac:picMk id="21" creationId="{A3EFFFF9-7398-8B10-2FF3-4A54B77FC090}"/>
          </ac:picMkLst>
        </pc:picChg>
      </pc:sldChg>
      <pc:sldChg chg="modSp mod">
        <pc:chgData name="Scott Yoho" userId="93f26306-a71e-4d22-9953-10bd651cf38e" providerId="ADAL" clId="{057DB203-A138-4943-A17B-08A3DBF2812D}" dt="2023-04-07T21:04:23.275" v="4785" actId="13244"/>
        <pc:sldMkLst>
          <pc:docMk/>
          <pc:sldMk cId="2611406337" sldId="319"/>
        </pc:sldMkLst>
        <pc:spChg chg="ord">
          <ac:chgData name="Scott Yoho" userId="93f26306-a71e-4d22-9953-10bd651cf38e" providerId="ADAL" clId="{057DB203-A138-4943-A17B-08A3DBF2812D}" dt="2023-04-07T20:51:48.575" v="4731" actId="13244"/>
          <ac:spMkLst>
            <pc:docMk/>
            <pc:sldMk cId="2611406337" sldId="319"/>
            <ac:spMk id="2" creationId="{00000000-0000-0000-0000-000000000000}"/>
          </ac:spMkLst>
        </pc:spChg>
        <pc:spChg chg="mod ord">
          <ac:chgData name="Scott Yoho" userId="93f26306-a71e-4d22-9953-10bd651cf38e" providerId="ADAL" clId="{057DB203-A138-4943-A17B-08A3DBF2812D}" dt="2023-04-07T21:02:41.221" v="4758" actId="14100"/>
          <ac:spMkLst>
            <pc:docMk/>
            <pc:sldMk cId="2611406337" sldId="319"/>
            <ac:spMk id="4" creationId="{00000000-0000-0000-0000-000000000000}"/>
          </ac:spMkLst>
        </pc:spChg>
        <pc:graphicFrameChg chg="mod">
          <ac:chgData name="Scott Yoho" userId="93f26306-a71e-4d22-9953-10bd651cf38e" providerId="ADAL" clId="{057DB203-A138-4943-A17B-08A3DBF2812D}" dt="2023-04-07T21:04:23.275" v="4785" actId="13244"/>
          <ac:graphicFrameMkLst>
            <pc:docMk/>
            <pc:sldMk cId="2611406337" sldId="319"/>
            <ac:graphicFrameMk id="10" creationId="{00000000-0008-0000-0700-000002000000}"/>
          </ac:graphicFrameMkLst>
        </pc:graphicFrameChg>
        <pc:graphicFrameChg chg="mod">
          <ac:chgData name="Scott Yoho" userId="93f26306-a71e-4d22-9953-10bd651cf38e" providerId="ADAL" clId="{057DB203-A138-4943-A17B-08A3DBF2812D}" dt="2023-04-07T21:04:05.574" v="4784" actId="14100"/>
          <ac:graphicFrameMkLst>
            <pc:docMk/>
            <pc:sldMk cId="2611406337" sldId="319"/>
            <ac:graphicFrameMk id="12" creationId="{00000000-0008-0000-0900-000002000000}"/>
          </ac:graphicFrameMkLst>
        </pc:graphicFrameChg>
      </pc:sldChg>
      <pc:sldChg chg="modSp mod">
        <pc:chgData name="Scott Yoho" userId="93f26306-a71e-4d22-9953-10bd651cf38e" providerId="ADAL" clId="{057DB203-A138-4943-A17B-08A3DBF2812D}" dt="2023-04-07T20:55:21.188" v="4749" actId="13244"/>
        <pc:sldMkLst>
          <pc:docMk/>
          <pc:sldMk cId="3998813855" sldId="321"/>
        </pc:sldMkLst>
        <pc:spChg chg="ord">
          <ac:chgData name="Scott Yoho" userId="93f26306-a71e-4d22-9953-10bd651cf38e" providerId="ADAL" clId="{057DB203-A138-4943-A17B-08A3DBF2812D}" dt="2023-04-07T20:55:15.118" v="4748" actId="13244"/>
          <ac:spMkLst>
            <pc:docMk/>
            <pc:sldMk cId="3998813855" sldId="321"/>
            <ac:spMk id="5" creationId="{00000000-0000-0000-0000-000000000000}"/>
          </ac:spMkLst>
        </pc:spChg>
        <pc:spChg chg="ord">
          <ac:chgData name="Scott Yoho" userId="93f26306-a71e-4d22-9953-10bd651cf38e" providerId="ADAL" clId="{057DB203-A138-4943-A17B-08A3DBF2812D}" dt="2023-04-07T20:55:21.188" v="4749" actId="13244"/>
          <ac:spMkLst>
            <pc:docMk/>
            <pc:sldMk cId="3998813855" sldId="321"/>
            <ac:spMk id="6" creationId="{00000000-0000-0000-0000-000000000000}"/>
          </ac:spMkLst>
        </pc:spChg>
      </pc:sldChg>
      <pc:sldChg chg="modSp mod">
        <pc:chgData name="Scott Yoho" userId="93f26306-a71e-4d22-9953-10bd651cf38e" providerId="ADAL" clId="{057DB203-A138-4943-A17B-08A3DBF2812D}" dt="2023-04-07T21:13:40.117" v="5266" actId="20577"/>
        <pc:sldMkLst>
          <pc:docMk/>
          <pc:sldMk cId="2643354088" sldId="322"/>
        </pc:sldMkLst>
        <pc:spChg chg="ord">
          <ac:chgData name="Scott Yoho" userId="93f26306-a71e-4d22-9953-10bd651cf38e" providerId="ADAL" clId="{057DB203-A138-4943-A17B-08A3DBF2812D}" dt="2023-04-07T20:52:26.079" v="4733" actId="13244"/>
          <ac:spMkLst>
            <pc:docMk/>
            <pc:sldMk cId="2643354088" sldId="322"/>
            <ac:spMk id="5" creationId="{18755B3B-0738-0EA5-CD06-410B5C7E0847}"/>
          </ac:spMkLst>
        </pc:spChg>
        <pc:spChg chg="mod ord">
          <ac:chgData name="Scott Yoho" userId="93f26306-a71e-4d22-9953-10bd651cf38e" providerId="ADAL" clId="{057DB203-A138-4943-A17B-08A3DBF2812D}" dt="2023-04-07T21:13:40.117" v="5266" actId="20577"/>
          <ac:spMkLst>
            <pc:docMk/>
            <pc:sldMk cId="2643354088" sldId="322"/>
            <ac:spMk id="8" creationId="{756121AF-B8C9-968A-ACE5-8868DB12F041}"/>
          </ac:spMkLst>
        </pc:spChg>
        <pc:picChg chg="mod">
          <ac:chgData name="Scott Yoho" userId="93f26306-a71e-4d22-9953-10bd651cf38e" providerId="ADAL" clId="{057DB203-A138-4943-A17B-08A3DBF2812D}" dt="2023-04-07T20:45:59.627" v="4491" actId="962"/>
          <ac:picMkLst>
            <pc:docMk/>
            <pc:sldMk cId="2643354088" sldId="322"/>
            <ac:picMk id="7" creationId="{579365C2-7843-58C6-0CBA-61AC24CAB9D4}"/>
          </ac:picMkLst>
        </pc:picChg>
      </pc:sldChg>
      <pc:sldChg chg="modSp mod">
        <pc:chgData name="Scott Yoho" userId="93f26306-a71e-4d22-9953-10bd651cf38e" providerId="ADAL" clId="{057DB203-A138-4943-A17B-08A3DBF2812D}" dt="2023-04-07T21:14:02.053" v="5270" actId="20577"/>
        <pc:sldMkLst>
          <pc:docMk/>
          <pc:sldMk cId="143350592" sldId="323"/>
        </pc:sldMkLst>
        <pc:spChg chg="mod">
          <ac:chgData name="Scott Yoho" userId="93f26306-a71e-4d22-9953-10bd651cf38e" providerId="ADAL" clId="{057DB203-A138-4943-A17B-08A3DBF2812D}" dt="2023-04-07T21:14:02.053" v="5270" actId="20577"/>
          <ac:spMkLst>
            <pc:docMk/>
            <pc:sldMk cId="143350592" sldId="323"/>
            <ac:spMk id="2" creationId="{00000000-0000-0000-0000-000000000000}"/>
          </ac:spMkLst>
        </pc:spChg>
        <pc:spChg chg="ord">
          <ac:chgData name="Scott Yoho" userId="93f26306-a71e-4d22-9953-10bd651cf38e" providerId="ADAL" clId="{057DB203-A138-4943-A17B-08A3DBF2812D}" dt="2023-04-07T19:43:09.875" v="1180" actId="13244"/>
          <ac:spMkLst>
            <pc:docMk/>
            <pc:sldMk cId="143350592" sldId="323"/>
            <ac:spMk id="5" creationId="{00000000-0000-0000-0000-000000000000}"/>
          </ac:spMkLst>
        </pc:spChg>
        <pc:picChg chg="mod">
          <ac:chgData name="Scott Yoho" userId="93f26306-a71e-4d22-9953-10bd651cf38e" providerId="ADAL" clId="{057DB203-A138-4943-A17B-08A3DBF2812D}" dt="2023-04-07T20:48:00.229" v="4494" actId="962"/>
          <ac:picMkLst>
            <pc:docMk/>
            <pc:sldMk cId="143350592" sldId="323"/>
            <ac:picMk id="8" creationId="{A327FAF4-8A6F-B77D-F1C9-C19A11C8A23F}"/>
          </ac:picMkLst>
        </pc:picChg>
        <pc:picChg chg="mod">
          <ac:chgData name="Scott Yoho" userId="93f26306-a71e-4d22-9953-10bd651cf38e" providerId="ADAL" clId="{057DB203-A138-4943-A17B-08A3DBF2812D}" dt="2023-04-07T19:23:48.208" v="133" actId="962"/>
          <ac:picMkLst>
            <pc:docMk/>
            <pc:sldMk cId="143350592" sldId="323"/>
            <ac:picMk id="13" creationId="{95A4F440-1E9D-366A-AE69-503356E9EECF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/>
              <a:t>2022 CDBG Available\Committed\Expensed</a:t>
            </a:r>
          </a:p>
        </c:rich>
      </c:tx>
      <c:layout>
        <c:manualLayout>
          <c:xMode val="edge"/>
          <c:yMode val="edge"/>
          <c:x val="0.16513863906194781"/>
          <c:y val="1.7094017094017096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92C6-44D5-AB69-F2FF226C611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92C6-44D5-AB69-F2FF226C611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92C6-44D5-AB69-F2FF226C611A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92C6-44D5-AB69-F2FF226C611A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9-92C6-44D5-AB69-F2FF226C611A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5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92C6-44D5-AB69-F2FF226C611A}"/>
              </c:ext>
            </c:extLst>
          </c:dPt>
          <c:cat>
            <c:strRef>
              <c:f>CDBG!$A$80:$A$86</c:f>
              <c:strCache>
                <c:ptCount val="7"/>
                <c:pt idx="0">
                  <c:v>2021 Unexpended Funds</c:v>
                </c:pt>
                <c:pt idx="1">
                  <c:v>2022 CDBG Grant</c:v>
                </c:pt>
                <c:pt idx="2">
                  <c:v>Program Income</c:v>
                </c:pt>
                <c:pt idx="3">
                  <c:v>Funds to Re-Purpose</c:v>
                </c:pt>
                <c:pt idx="4">
                  <c:v>2022 Budget</c:v>
                </c:pt>
                <c:pt idx="5">
                  <c:v>Expenditures</c:v>
                </c:pt>
                <c:pt idx="6">
                  <c:v>2022 Unexpended Funds</c:v>
                </c:pt>
              </c:strCache>
            </c:strRef>
          </c:cat>
          <c:val>
            <c:numRef>
              <c:f>CDBG!$B$80:$B$86</c:f>
              <c:numCache>
                <c:formatCode>#,##0</c:formatCode>
                <c:ptCount val="7"/>
                <c:pt idx="0">
                  <c:v>815907.18</c:v>
                </c:pt>
                <c:pt idx="1">
                  <c:v>519709</c:v>
                </c:pt>
                <c:pt idx="2">
                  <c:v>5000</c:v>
                </c:pt>
                <c:pt idx="3">
                  <c:v>18389.120000000003</c:v>
                </c:pt>
                <c:pt idx="4">
                  <c:v>1322227.06</c:v>
                </c:pt>
                <c:pt idx="5">
                  <c:v>889206.75</c:v>
                </c:pt>
                <c:pt idx="6">
                  <c:v>451409.43000000017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2C6-44D5-AB69-F2FF226C61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8901896"/>
        <c:axId val="1"/>
      </c:barChart>
      <c:catAx>
        <c:axId val="488901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/>
        <c:numFmt formatCode="#,##0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88901896"/>
        <c:crosses val="autoZero"/>
        <c:crossBetween val="between"/>
      </c:valAx>
      <c:dTable>
        <c:showHorzBorder val="1"/>
        <c:showVertBorder val="1"/>
        <c:showOutline val="1"/>
        <c:showKeys val="0"/>
        <c:txPr>
          <a:bodyPr/>
          <a:lstStyle/>
          <a:p>
            <a:pPr rtl="0"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</c:dTable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/>
              <a:t>Low/Moderate</a:t>
            </a:r>
            <a:r>
              <a:rPr lang="en-US" sz="1400" b="1" baseline="0"/>
              <a:t> Income Beneficiaries Served in 2022</a:t>
            </a:r>
            <a:endParaRPr lang="en-US" sz="14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9487852734999"/>
          <c:y val="0.20578959658512436"/>
          <c:w val="0.61277227440599624"/>
          <c:h val="0.7487778628200147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F7B-4752-8C23-93565E89E84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F7B-4752-8C23-93565E89E84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F7B-4752-8C23-93565E89E84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F7B-4752-8C23-93565E89E842}"/>
              </c:ext>
            </c:extLst>
          </c:dPt>
          <c:dLbls>
            <c:dLbl>
              <c:idx val="0"/>
              <c:layout>
                <c:manualLayout>
                  <c:x val="-0.21563139533650735"/>
                  <c:y val="-7.1290178151753236E-3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F7B-4752-8C23-93565E89E842}"/>
                </c:ext>
              </c:extLst>
            </c:dLbl>
            <c:dLbl>
              <c:idx val="1"/>
              <c:layout>
                <c:manualLayout>
                  <c:x val="0.19174287170218743"/>
                  <c:y val="-0.16609335694811056"/>
                </c:manualLayout>
              </c:layout>
              <c:tx>
                <c:rich>
                  <a:bodyPr/>
                  <a:lstStyle/>
                  <a:p>
                    <a:fld id="{A8806C24-A6F5-4CDE-B0B0-437639363024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A62A042B-E785-4333-8BB0-22FB09BE71EB}" type="PERCENTAGE">
                      <a:rPr lang="en-US" baseline="0"/>
                      <a:pPr/>
                      <a:t>[PERCENTAGE]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2F7B-4752-8C23-93565E89E842}"/>
                </c:ext>
              </c:extLst>
            </c:dLbl>
            <c:dLbl>
              <c:idx val="2"/>
              <c:layout>
                <c:manualLayout>
                  <c:x val="0.15781048419876928"/>
                  <c:y val="0.14119374899420178"/>
                </c:manualLayout>
              </c:layout>
              <c:tx>
                <c:rich>
                  <a:bodyPr/>
                  <a:lstStyle/>
                  <a:p>
                    <a:fld id="{D4E76DF2-29BE-4D36-95C9-2B4362677B26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F33ED597-8AC1-4073-B199-DEA47E1F27FD}" type="PERCENTAGE">
                      <a:rPr lang="en-US" baseline="0"/>
                      <a:pPr/>
                      <a:t>[PERCENTAGE]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2F7B-4752-8C23-93565E89E842}"/>
                </c:ext>
              </c:extLst>
            </c:dLbl>
            <c:dLbl>
              <c:idx val="3"/>
              <c:layout>
                <c:manualLayout>
                  <c:x val="-0.22752929626687662"/>
                  <c:y val="0.11463544946137841"/>
                </c:manualLayout>
              </c:layout>
              <c:tx>
                <c:rich>
                  <a:bodyPr/>
                  <a:lstStyle/>
                  <a:p>
                    <a:fld id="{9E090B69-FC5A-4442-A5C8-2061E90D9EA4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52B421D6-9173-491D-A1D9-F18235E8081A}" type="PERCENTAGE">
                      <a:rPr lang="en-US" baseline="0"/>
                      <a:pPr/>
                      <a:t>[PERCENTAGE]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2F7B-4752-8C23-93565E89E8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'LMI Benefit Combined'!$A$2:$D$2</c:f>
              <c:strCache>
                <c:ptCount val="4"/>
                <c:pt idx="0">
                  <c:v>Extremely Low Income
(&lt; 30% AMI)</c:v>
                </c:pt>
                <c:pt idx="1">
                  <c:v>Low Income
(31% - 50% AMI)</c:v>
                </c:pt>
                <c:pt idx="2">
                  <c:v>Moderate Income
(51% - 80% AMI)</c:v>
                </c:pt>
                <c:pt idx="3">
                  <c:v>Non Low Moderate Income (Above 80%)</c:v>
                </c:pt>
              </c:strCache>
            </c:strRef>
          </c:cat>
          <c:val>
            <c:numRef>
              <c:f>'LMI Benefit Combined'!$A$3:$D$3</c:f>
              <c:numCache>
                <c:formatCode>General</c:formatCode>
                <c:ptCount val="4"/>
                <c:pt idx="0">
                  <c:v>242</c:v>
                </c:pt>
                <c:pt idx="1">
                  <c:v>115</c:v>
                </c:pt>
                <c:pt idx="2">
                  <c:v>79</c:v>
                </c:pt>
                <c:pt idx="3">
                  <c:v>23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'LMI Benefit Combined'!$A$3:$D$3</c15:f>
                <c15:dlblRangeCache>
                  <c:ptCount val="4"/>
                  <c:pt idx="0">
                    <c:v>242</c:v>
                  </c:pt>
                  <c:pt idx="1">
                    <c:v>115</c:v>
                  </c:pt>
                  <c:pt idx="2">
                    <c:v>79</c:v>
                  </c:pt>
                  <c:pt idx="3">
                    <c:v>23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8-2F7B-4752-8C23-93565E89E8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1553558825353769"/>
          <c:y val="0.2315798557275093"/>
          <c:w val="0.23712579819380619"/>
          <c:h val="0.767759806631814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CDBG</a:t>
            </a:r>
            <a:r>
              <a:rPr lang="en-US" sz="1400" b="1" baseline="0" dirty="0"/>
              <a:t> and CDBG- CV                              </a:t>
            </a:r>
            <a:r>
              <a:rPr lang="en-US" sz="1400" b="1" dirty="0"/>
              <a:t>Beneficiary</a:t>
            </a:r>
            <a:r>
              <a:rPr lang="en-US" sz="1400" b="1" baseline="0" dirty="0"/>
              <a:t> Demographic Data</a:t>
            </a:r>
            <a:endParaRPr lang="en-US" sz="1400" b="1" dirty="0"/>
          </a:p>
        </c:rich>
      </c:tx>
      <c:layout>
        <c:manualLayout>
          <c:xMode val="edge"/>
          <c:yMode val="edge"/>
          <c:x val="0.2453606493632740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897914236414893"/>
          <c:y val="0.30040193343843669"/>
          <c:w val="0.42041745649849327"/>
          <c:h val="0.49951021580822691"/>
        </c:manualLayout>
      </c:layout>
      <c:doughnutChart>
        <c:varyColors val="1"/>
        <c:ser>
          <c:idx val="0"/>
          <c:order val="0"/>
          <c:explosion val="2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72D-47C4-97AC-13C88D05525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72D-47C4-97AC-13C88D05525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72D-47C4-97AC-13C88D05525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72D-47C4-97AC-13C88D05525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72D-47C4-97AC-13C88D05525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72D-47C4-97AC-13C88D055257}"/>
              </c:ext>
            </c:extLst>
          </c:dPt>
          <c:dLbls>
            <c:dLbl>
              <c:idx val="0"/>
              <c:layout>
                <c:manualLayout>
                  <c:x val="7.7160493827159787E-3"/>
                  <c:y val="-9.1676628379041752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2D-47C4-97AC-13C88D055257}"/>
                </c:ext>
              </c:extLst>
            </c:dLbl>
            <c:dLbl>
              <c:idx val="1"/>
              <c:layout>
                <c:manualLayout>
                  <c:x val="7.3302469135802475E-2"/>
                  <c:y val="8.7092796960089633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2D-47C4-97AC-13C88D055257}"/>
                </c:ext>
              </c:extLst>
            </c:dLbl>
            <c:dLbl>
              <c:idx val="2"/>
              <c:layout>
                <c:manualLayout>
                  <c:x val="-8.8734567901234573E-2"/>
                  <c:y val="1.833532567580826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72D-47C4-97AC-13C88D0552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'Beneficiary Data Combined'!$A$1:$C$1</c:f>
              <c:strCache>
                <c:ptCount val="3"/>
                <c:pt idx="0">
                  <c:v>Elderly</c:v>
                </c:pt>
                <c:pt idx="1">
                  <c:v>Disabled</c:v>
                </c:pt>
                <c:pt idx="2">
                  <c:v>Female Head of Household</c:v>
                </c:pt>
              </c:strCache>
            </c:strRef>
          </c:cat>
          <c:val>
            <c:numRef>
              <c:f>'Beneficiary Data Combined'!$A$2:$C$2</c:f>
              <c:numCache>
                <c:formatCode>General</c:formatCode>
                <c:ptCount val="3"/>
                <c:pt idx="0">
                  <c:v>55</c:v>
                </c:pt>
                <c:pt idx="1">
                  <c:v>59</c:v>
                </c:pt>
                <c:pt idx="2">
                  <c:v>217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72D-47C4-97AC-13C88D0552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6339159861961703"/>
          <c:y val="0.25377065250659786"/>
          <c:w val="0.22297195489452706"/>
          <c:h val="0.713709048699779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9020592-A921-CD43-97AB-A3DC4ADC3342}" type="datetime1">
              <a:rPr lang="en-US" smtClean="0"/>
              <a:t>4/7/2023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B342747-B43D-BA45-A6C4-CD23D0358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5278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FBB1D90-ECBF-4C48-BFA1-4722882C8327}" type="datetime1">
              <a:rPr lang="en-US" smtClean="0"/>
              <a:t>4/7/2023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DADC75C-4099-B745-95AF-BE3F3ECFF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645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DC75C-4099-B745-95AF-BE3F3ECFF2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8945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ADC75C-4099-B745-95AF-BE3F3ECFF2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1072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DC75C-4099-B745-95AF-BE3F3ECFF2B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200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ADC75C-4099-B745-95AF-BE3F3ECFF2B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0067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DC75C-4099-B745-95AF-BE3F3ECFF2B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019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DC75C-4099-B745-95AF-BE3F3ECFF2B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79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DC75C-4099-B745-95AF-BE3F3ECFF2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01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ADC75C-4099-B745-95AF-BE3F3ECFF2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78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ADC75C-4099-B745-95AF-BE3F3ECFF2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83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DC75C-4099-B745-95AF-BE3F3ECFF2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414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DC75C-4099-B745-95AF-BE3F3ECFF2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350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CV = 50% complete in total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DC75C-4099-B745-95AF-BE3F3ECFF2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539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</a:t>
            </a:r>
            <a:r>
              <a:rPr lang="en-US" baseline="0" dirty="0"/>
              <a:t> consider </a:t>
            </a:r>
            <a:r>
              <a:rPr lang="en-US" dirty="0"/>
              <a:t>reallocatin</a:t>
            </a:r>
            <a:r>
              <a:rPr lang="en-US" baseline="0" dirty="0"/>
              <a:t>g some Rehab funding </a:t>
            </a:r>
            <a:r>
              <a:rPr lang="en-US" dirty="0"/>
              <a:t>if</a:t>
            </a:r>
            <a:r>
              <a:rPr lang="en-US" baseline="0" dirty="0"/>
              <a:t> needed into other projects to boost 2022 spending.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DC75C-4099-B745-95AF-BE3F3ECFF2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51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DC75C-4099-B745-95AF-BE3F3ECFF2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606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629C0-9DE6-024B-BC7B-DB44FD1990DC}" type="datetime1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CITY OF PAINESVILLE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0CD3F-EBF3-BD45-9FF4-85E5963A6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164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8608" y="281184"/>
            <a:ext cx="8398192" cy="599083"/>
          </a:xfrm>
        </p:spPr>
        <p:txBody>
          <a:bodyPr anchor="b">
            <a:normAutofit/>
          </a:bodyPr>
          <a:lstStyle>
            <a:lvl1pPr algn="l">
              <a:defRPr sz="2800" b="1" baseline="0">
                <a:solidFill>
                  <a:schemeClr val="accent2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TITLE IN ALL CAPS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24200" y="1018380"/>
            <a:ext cx="6054408" cy="3401219"/>
          </a:xfrm>
        </p:spPr>
        <p:txBody>
          <a:bodyPr/>
          <a:lstStyle>
            <a:lvl1pPr marL="0" indent="0">
              <a:buNone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8608" y="1018381"/>
            <a:ext cx="2485072" cy="3401219"/>
          </a:xfrm>
          <a:solidFill>
            <a:schemeClr val="accent1"/>
          </a:solidFill>
        </p:spPr>
        <p:txBody>
          <a:bodyPr lIns="457200" tIns="457200" rIns="457200" bIns="457200" anchor="ctr"/>
          <a:lstStyle>
            <a:lvl1pPr marL="0" indent="0">
              <a:lnSpc>
                <a:spcPct val="150000"/>
              </a:lnSpc>
              <a:buNone/>
              <a:defRPr sz="1400" baseline="0"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This is where you put your caption for your picture. Make sure your picture goes all the way to the edge of the slide.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CITY OF LONGMONT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0CD3F-EBF3-BD45-9FF4-85E5963A6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503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 b="1">
                <a:solidFill>
                  <a:schemeClr val="accent2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TITLE IN ALL CAPS - GALLERY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CITY OF LONGMONT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0CD3F-EBF3-BD45-9FF4-85E5963A668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214636"/>
            <a:ext cx="2612571" cy="3401219"/>
          </a:xfrm>
        </p:spPr>
        <p:txBody>
          <a:bodyPr/>
          <a:lstStyle>
            <a:lvl1pPr marL="0" indent="0">
              <a:buNone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3265714" y="1214636"/>
            <a:ext cx="2612571" cy="3401219"/>
          </a:xfrm>
        </p:spPr>
        <p:txBody>
          <a:bodyPr/>
          <a:lstStyle>
            <a:lvl1pPr marL="0" indent="0">
              <a:buNone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6074229" y="1214636"/>
            <a:ext cx="2612571" cy="3401219"/>
          </a:xfrm>
        </p:spPr>
        <p:txBody>
          <a:bodyPr/>
          <a:lstStyle>
            <a:lvl1pPr marL="0" indent="0">
              <a:buNone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662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CBA72-A7FA-2B4D-BDBC-6C7D17450868}" type="datetime1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CITY OF PAINESVILLE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0CD3F-EBF3-BD45-9FF4-85E5963A6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154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E074-729B-054C-AF59-63FDD47BD62F}" type="datetime1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CITY OF PAINESVILLE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0CD3F-EBF3-BD45-9FF4-85E5963A6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470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sz="2800" b="1">
                <a:solidFill>
                  <a:schemeClr val="accent4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TITLE IN ALL CAPS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CITY OF LONGMONT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0CD3F-EBF3-BD45-9FF4-85E5963A6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088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l="31268" r="17812"/>
          <a:stretch/>
        </p:blipFill>
        <p:spPr>
          <a:xfrm>
            <a:off x="-20320" y="1109578"/>
            <a:ext cx="9164320" cy="2860843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1767840"/>
            <a:ext cx="9144000" cy="152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1959769"/>
            <a:ext cx="7772400" cy="1021556"/>
          </a:xfrm>
        </p:spPr>
        <p:txBody>
          <a:bodyPr anchor="ctr"/>
          <a:lstStyle>
            <a:lvl1pPr algn="ctr">
              <a:defRPr sz="4000" b="0" cap="all"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276392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sz="2800" b="1" baseline="0">
                <a:solidFill>
                  <a:schemeClr val="accent4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TITLE IN ALL CAPS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CITY OF LONGMONT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0CD3F-EBF3-BD45-9FF4-85E5963A6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89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sz="2800" b="1" baseline="0">
                <a:solidFill>
                  <a:schemeClr val="accent4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TITLE IN ALL CAPS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  <a:latin typeface="Arial Rounded MT Bold" panose="020F07040305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  <a:latin typeface="Arial Rounded MT Bold" panose="020F07040305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CITY OF LONGMONT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0CD3F-EBF3-BD45-9FF4-85E5963A6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72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067981"/>
            <a:ext cx="8229600" cy="857250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accent4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TITLE IN ALL CAPS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CITY OF LONGMONT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0CD3F-EBF3-BD45-9FF4-85E5963A6685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488" y="0"/>
            <a:ext cx="3151024" cy="1067981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199" y="2016125"/>
            <a:ext cx="4562669" cy="258445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5084763" y="2016125"/>
            <a:ext cx="3602037" cy="2584450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927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3200" b="1" baseline="0">
                <a:solidFill>
                  <a:schemeClr val="accent2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TITLE IN ALL CAPS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CITY OF LONGMONT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0CD3F-EBF3-BD45-9FF4-85E5963A6685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8" t="-18104" r="5845" b="-9810"/>
          <a:stretch/>
        </p:blipFill>
        <p:spPr>
          <a:xfrm>
            <a:off x="-60960" y="955040"/>
            <a:ext cx="920496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263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935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04787"/>
            <a:ext cx="8229599" cy="1044178"/>
          </a:xfrm>
          <a:noFill/>
        </p:spPr>
        <p:txBody>
          <a:bodyPr anchor="ctr">
            <a:normAutofit/>
          </a:bodyPr>
          <a:lstStyle>
            <a:lvl1pPr algn="l">
              <a:defRPr sz="2800" b="1">
                <a:solidFill>
                  <a:schemeClr val="accent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TITLE IN ALL CAPS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48965"/>
            <a:ext cx="5111750" cy="3345658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1248965"/>
            <a:ext cx="3008313" cy="3345658"/>
          </a:xfrm>
          <a:solidFill>
            <a:schemeClr val="accent2"/>
          </a:solidFill>
        </p:spPr>
        <p:txBody>
          <a:bodyPr lIns="457200" tIns="457200" rIns="457200" bIns="457200" anchor="ctr" anchorCtr="0">
            <a:normAutofit/>
          </a:bodyPr>
          <a:lstStyle>
            <a:lvl1pPr marL="0" indent="0">
              <a:lnSpc>
                <a:spcPct val="150000"/>
              </a:lnSpc>
              <a:buFont typeface="Wingdings" panose="05000000000000000000" pitchFamily="2" charset="2"/>
              <a:buNone/>
              <a:defRPr sz="1600" baseline="0"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This is where you give your chart, etc. a caption or explanation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CITY OF LONGMONT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0CD3F-EBF3-BD45-9FF4-85E5963A6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497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8470B5-B442-A94D-B647-DCBB22430CAF}" type="datetime1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THE CITY OF PAINESVILLE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0CD3F-EBF3-BD45-9FF4-85E5963A6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056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1" r:id="rId6"/>
    <p:sldLayoutId id="2147483654" r:id="rId7"/>
    <p:sldLayoutId id="2147483655" r:id="rId8"/>
    <p:sldLayoutId id="2147483656" r:id="rId9"/>
    <p:sldLayoutId id="2147483657" r:id="rId10"/>
    <p:sldLayoutId id="2147483660" r:id="rId11"/>
    <p:sldLayoutId id="2147483658" r:id="rId12"/>
    <p:sldLayoutId id="2147483659" r:id="rId13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0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946071"/>
            <a:ext cx="9144000" cy="1197428"/>
          </a:xfrm>
          <a:prstGeom prst="rect">
            <a:avLst/>
          </a:prstGeom>
          <a:solidFill>
            <a:srgbClr val="C05131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1157241"/>
            <a:ext cx="7772400" cy="1102519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spc="400" dirty="0">
                <a:solidFill>
                  <a:schemeClr val="bg1"/>
                </a:solidFill>
                <a:cs typeface="Filson Soft Bold"/>
              </a:rPr>
              <a:t>2022 CDBG and Affordable Housing Program Accomplishments</a:t>
            </a:r>
            <a:br>
              <a:rPr lang="en-US" sz="4000" spc="400" dirty="0">
                <a:solidFill>
                  <a:schemeClr val="bg1"/>
                </a:solidFill>
                <a:cs typeface="Filson Soft Bold"/>
              </a:rPr>
            </a:br>
            <a:endParaRPr lang="en-US" sz="4000" spc="400" dirty="0">
              <a:solidFill>
                <a:schemeClr val="bg1"/>
              </a:solidFill>
              <a:cs typeface="Filson Soft Bold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728133" y="4356740"/>
            <a:ext cx="6400800" cy="2794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>
                <a:solidFill>
                  <a:schemeClr val="bg1"/>
                </a:solidFill>
                <a:latin typeface="Arial Rounded MT Bold" panose="020F0704030504030204" pitchFamily="34" charset="0"/>
                <a:cs typeface="Filson Soft Bold"/>
              </a:rPr>
              <a:t>March 21, </a:t>
            </a:r>
            <a:r>
              <a:rPr lang="en-US" sz="1400" dirty="0">
                <a:solidFill>
                  <a:schemeClr val="bg1"/>
                </a:solidFill>
                <a:latin typeface="Arial Rounded MT Bold" panose="020F0704030504030204" pitchFamily="34" charset="0"/>
                <a:cs typeface="Filson Soft Bold"/>
              </a:rPr>
              <a:t>2023</a:t>
            </a:r>
          </a:p>
        </p:txBody>
      </p:sp>
      <p:pic>
        <p:nvPicPr>
          <p:cNvPr id="14" name="Pictur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32" r="20263" b="51818"/>
          <a:stretch/>
        </p:blipFill>
        <p:spPr>
          <a:xfrm>
            <a:off x="0" y="2894151"/>
            <a:ext cx="9143999" cy="1046746"/>
          </a:xfrm>
          <a:prstGeom prst="rect">
            <a:avLst/>
          </a:prstGeom>
        </p:spPr>
      </p:pic>
      <p:pic>
        <p:nvPicPr>
          <p:cNvPr id="10" name="Picture 9" descr="City of Longmont Log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533" y="3034691"/>
            <a:ext cx="1828800" cy="1828800"/>
          </a:xfrm>
          <a:prstGeom prst="rect">
            <a:avLst/>
          </a:prstGeom>
        </p:spPr>
      </p:pic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BB50CD3F-EBF3-BD45-9FF4-85E5963A6685}" type="slidenum">
              <a:rPr lang="en-US" smtClean="0">
                <a:solidFill>
                  <a:schemeClr val="bg1"/>
                </a:solidFill>
              </a:rPr>
              <a:t>1</a:t>
            </a:fld>
            <a:r>
              <a:rPr lang="en-US" dirty="0">
                <a:solidFill>
                  <a:schemeClr val="bg1"/>
                </a:solidFill>
              </a:rPr>
              <a:t> of 17</a:t>
            </a:r>
          </a:p>
        </p:txBody>
      </p:sp>
    </p:spTree>
    <p:extLst>
      <p:ext uri="{BB962C8B-B14F-4D97-AF65-F5344CB8AC3E}">
        <p14:creationId xmlns:p14="http://schemas.microsoft.com/office/powerpoint/2010/main" val="4233809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 noGrp="1"/>
          </p:cNvSpPr>
          <p:nvPr>
            <p:ph type="title" idx="4294967295"/>
          </p:nvPr>
        </p:nvSpPr>
        <p:spPr>
          <a:xfrm>
            <a:off x="151254" y="412511"/>
            <a:ext cx="4730129" cy="48960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2021: Why CDBG Funds are Unspent</a:t>
            </a:r>
          </a:p>
        </p:txBody>
      </p:sp>
      <p:pic>
        <p:nvPicPr>
          <p:cNvPr id="5" name="Picture 4" descr="A graph showing a Summary of Unspent Funds By Project - End of 2021 has 2022 Update! written over it.">
            <a:extLst>
              <a:ext uri="{FF2B5EF4-FFF2-40B4-BE49-F238E27FC236}">
                <a16:creationId xmlns:a16="http://schemas.microsoft.com/office/drawing/2014/main" id="{58894B49-79F2-3885-956F-BC22A7083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73" y="788832"/>
            <a:ext cx="4711091" cy="41232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30346" y="501014"/>
            <a:ext cx="39601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Need to get Rehab funding out into community ($255,052 unspent). </a:t>
            </a:r>
            <a:r>
              <a:rPr lang="en-US" b="1" dirty="0">
                <a:solidFill>
                  <a:srgbClr val="FF0000"/>
                </a:solidFill>
              </a:rPr>
              <a:t>$141,232 spent!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Crisman</a:t>
            </a:r>
            <a:r>
              <a:rPr lang="en-US" dirty="0"/>
              <a:t> II Acquisition and Imagine! Rehab occurring spring 2022. </a:t>
            </a:r>
            <a:r>
              <a:rPr lang="en-US" b="1" dirty="0">
                <a:solidFill>
                  <a:srgbClr val="FF0000"/>
                </a:solidFill>
              </a:rPr>
              <a:t>Both completed in 2022!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Struggle to spend CDBG-CV funds for Rental Assistance due to regulations and other funding sources available. </a:t>
            </a:r>
            <a:r>
              <a:rPr lang="en-US" b="1" dirty="0">
                <a:solidFill>
                  <a:srgbClr val="FF0000"/>
                </a:solidFill>
              </a:rPr>
              <a:t>44% funds spent, up from 22% in 2020-21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Fresh Start Utility Billing Assistance Program launched November 2021- </a:t>
            </a:r>
            <a:r>
              <a:rPr lang="en-US" b="1" dirty="0">
                <a:solidFill>
                  <a:srgbClr val="FF0000"/>
                </a:solidFill>
              </a:rPr>
              <a:t>$241,328 spent helping 169 households!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49763" y="4750692"/>
            <a:ext cx="2133600" cy="274637"/>
          </a:xfrm>
        </p:spPr>
        <p:txBody>
          <a:bodyPr/>
          <a:lstStyle/>
          <a:p>
            <a:fld id="{BB50CD3F-EBF3-BD45-9FF4-85E5963A6685}" type="slidenum">
              <a:rPr lang="en-US" smtClean="0">
                <a:solidFill>
                  <a:schemeClr val="tx1"/>
                </a:solidFill>
              </a:rPr>
              <a:t>10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603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8229599" cy="472421"/>
          </a:xfrm>
        </p:spPr>
        <p:txBody>
          <a:bodyPr>
            <a:normAutofit fontScale="90000"/>
          </a:bodyPr>
          <a:lstStyle/>
          <a:p>
            <a:r>
              <a:rPr lang="en-US" dirty="0"/>
              <a:t>Equity and Inclusion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0825" y="677208"/>
            <a:ext cx="2299760" cy="4376055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en-US" sz="5600" dirty="0"/>
              <a:t>53% of households had incomes below 30% AMI  </a:t>
            </a:r>
          </a:p>
          <a:p>
            <a:pPr algn="ctr"/>
            <a:endParaRPr lang="en-US" sz="5600" dirty="0"/>
          </a:p>
          <a:p>
            <a:pPr algn="ctr"/>
            <a:r>
              <a:rPr lang="en-US" sz="5600" dirty="0"/>
              <a:t>47% had female head of households</a:t>
            </a:r>
          </a:p>
          <a:p>
            <a:pPr algn="ctr"/>
            <a:endParaRPr lang="en-US" sz="5600" dirty="0"/>
          </a:p>
          <a:p>
            <a:pPr algn="ctr"/>
            <a:r>
              <a:rPr lang="en-US" sz="5600" dirty="0"/>
              <a:t>39% identify as Latino/Hispanic</a:t>
            </a:r>
          </a:p>
          <a:p>
            <a:pPr algn="ctr"/>
            <a:endParaRPr lang="en-US" sz="5600" dirty="0"/>
          </a:p>
          <a:p>
            <a:pPr algn="ctr"/>
            <a:r>
              <a:rPr lang="en-US" sz="5600" dirty="0"/>
              <a:t>13% were disabled households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10" name="Chart 9" descr="Chart of Low/Moderate Income Beneficiaries Served in 2022, showing 242 (53%) extremely low income (&lt;30% AMI), 115 (25%) low income (31%-50% AMI), 79 (17%) moderate income (51%-80% AMI) and 23 (5%) non low moderate income (above 80% AMI).">
            <a:extLst>
              <a:ext uri="{FF2B5EF4-FFF2-40B4-BE49-F238E27FC236}">
                <a16:creationId xmlns:a16="http://schemas.microsoft.com/office/drawing/2014/main" id="{00000000-0008-0000-07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0927023"/>
              </p:ext>
            </p:extLst>
          </p:nvPr>
        </p:nvGraphicFramePr>
        <p:xfrm>
          <a:off x="2447541" y="677208"/>
          <a:ext cx="3420487" cy="2579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 descr="Chart of CDBG and CDBG-VA Beneficiary Demographic Data, showing 217 (65%) female head of household, 59 (18%) disabled, and 55 (17%) elderly.">
            <a:extLst>
              <a:ext uri="{FF2B5EF4-FFF2-40B4-BE49-F238E27FC236}">
                <a16:creationId xmlns:a16="http://schemas.microsoft.com/office/drawing/2014/main" id="{00000000-0008-0000-09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723777"/>
              </p:ext>
            </p:extLst>
          </p:nvPr>
        </p:nvGraphicFramePr>
        <p:xfrm>
          <a:off x="5868027" y="2282655"/>
          <a:ext cx="3051545" cy="2770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5" name="Straight Connecto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V="1">
            <a:off x="3219061" y="1231641"/>
            <a:ext cx="912243" cy="933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1406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56121AF-B8C9-968A-ACE5-8868DB12F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04787"/>
            <a:ext cx="8229599" cy="472421"/>
          </a:xfrm>
        </p:spPr>
        <p:txBody>
          <a:bodyPr>
            <a:normAutofit fontScale="90000"/>
          </a:bodyPr>
          <a:lstStyle/>
          <a:p>
            <a:r>
              <a:rPr lang="en-US" dirty="0"/>
              <a:t>Equity and Inclusion (2)</a:t>
            </a:r>
          </a:p>
        </p:txBody>
      </p:sp>
      <p:pic>
        <p:nvPicPr>
          <p:cNvPr id="7" name="Content Placeholder 6" descr="Chart for Comparison of CDBG Beneficiaries to Longmont Community. For each group, three percentages are provided; served with CDBG / Longmont Population in the 2021 Census / and Overserved/Underserved. White is 86.3%/82.9%/3.4%. Black or African American is 2.8%/1.2%/1.6%. Asian is 1/7%/3.3%/-1.6%. American Indian/Alaskan Native is 1.7%/0.7%/1.0%. Native Hawaiian or Other Pacific Islander is 0.7%/0.1%/0.6%. Other Multi-Race is 6.8%/8.2%/-1.4%. Hispanic is 39.4%/23.5%/15.9%.">
            <a:extLst>
              <a:ext uri="{FF2B5EF4-FFF2-40B4-BE49-F238E27FC236}">
                <a16:creationId xmlns:a16="http://schemas.microsoft.com/office/drawing/2014/main" id="{579365C2-7843-58C6-0CBA-61AC24CAB9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3447" y="933945"/>
            <a:ext cx="7517106" cy="327561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755B3B-0738-0EA5-CD06-410B5C7E0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0CD3F-EBF3-BD45-9FF4-85E5963A668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354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041" y="-14027"/>
            <a:ext cx="8229600" cy="619044"/>
          </a:xfrm>
        </p:spPr>
        <p:txBody>
          <a:bodyPr>
            <a:normAutofit fontScale="90000"/>
          </a:bodyPr>
          <a:lstStyle/>
          <a:p>
            <a:r>
              <a:rPr lang="en-US" dirty="0"/>
              <a:t>Affordable Housing Program Accomplishments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9847" y="574509"/>
            <a:ext cx="4438507" cy="2251194"/>
          </a:xfr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85000" lnSpcReduction="20000"/>
          </a:bodyPr>
          <a:lstStyle/>
          <a:p>
            <a:r>
              <a:rPr lang="en-US" dirty="0"/>
              <a:t>City-owned Rehab of Adrian House – $59,750</a:t>
            </a:r>
          </a:p>
          <a:p>
            <a:pPr marL="0" indent="0" algn="ctr">
              <a:buNone/>
            </a:pPr>
            <a:r>
              <a:rPr lang="en-US" sz="1800" i="1" dirty="0"/>
              <a:t>Large-family housing opportunity with LHA management</a:t>
            </a:r>
          </a:p>
          <a:p>
            <a:pPr lvl="1"/>
            <a:r>
              <a:rPr lang="en-US" sz="2100" dirty="0"/>
              <a:t>Construction began in Spring 2022</a:t>
            </a:r>
          </a:p>
          <a:p>
            <a:pPr lvl="1"/>
            <a:r>
              <a:rPr lang="en-US" sz="2100" dirty="0"/>
              <a:t>Total AHF spent to date $184,750</a:t>
            </a:r>
          </a:p>
          <a:p>
            <a:pPr lvl="1"/>
            <a:r>
              <a:rPr lang="en-US" sz="2100" dirty="0"/>
              <a:t>5 bedroom SF home for future voucher household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1956" y="574509"/>
            <a:ext cx="4038600" cy="1997241"/>
          </a:xfr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85000" lnSpcReduction="20000"/>
          </a:bodyPr>
          <a:lstStyle/>
          <a:p>
            <a:r>
              <a:rPr lang="en-US" dirty="0"/>
              <a:t>Crisman II – $600,000</a:t>
            </a:r>
          </a:p>
          <a:p>
            <a:pPr marL="0" indent="0" algn="ctr">
              <a:buNone/>
            </a:pPr>
            <a:r>
              <a:rPr lang="en-US" sz="1800" i="1" dirty="0"/>
              <a:t>Pre-Development Costs</a:t>
            </a:r>
          </a:p>
          <a:p>
            <a:pPr lvl="1"/>
            <a:r>
              <a:rPr lang="en-US" dirty="0"/>
              <a:t>82 new affordable rental homes </a:t>
            </a:r>
          </a:p>
          <a:p>
            <a:pPr lvl="1"/>
            <a:r>
              <a:rPr lang="en-US" dirty="0"/>
              <a:t>Construction began Summer 2022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739679" y="2702146"/>
            <a:ext cx="4295274" cy="2299320"/>
          </a:xfrm>
          <a:prstGeom prst="rect">
            <a:avLst/>
          </a:prstGeom>
          <a:solidFill>
            <a:srgbClr val="003057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l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l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l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l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Zinnia – $509,212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en-US" sz="1800" i="1" dirty="0"/>
              <a:t>Pre-Development Loans for Permanent Supportive Housing</a:t>
            </a:r>
          </a:p>
          <a:p>
            <a:pPr lvl="1"/>
            <a:r>
              <a:rPr lang="en-US" dirty="0"/>
              <a:t>55 new PSH rental units</a:t>
            </a:r>
          </a:p>
          <a:p>
            <a:pPr lvl="1"/>
            <a:r>
              <a:rPr lang="en-US" dirty="0"/>
              <a:t>Received 9% tax credit award</a:t>
            </a:r>
          </a:p>
          <a:p>
            <a:pPr lvl="1"/>
            <a:r>
              <a:rPr lang="en-US" dirty="0"/>
              <a:t>Construction to begin June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0CD3F-EBF3-BD45-9FF4-85E5963A668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242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Affordable Housing Program Accomplishments (2)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Fee Offsets provided</a:t>
            </a:r>
          </a:p>
          <a:p>
            <a:pPr lvl="1"/>
            <a:r>
              <a:rPr lang="en-US" sz="2400" dirty="0"/>
              <a:t>$297,823 for 3 affordable rental developments adding  a total of 143 affordable rental apartments in Longmont</a:t>
            </a:r>
          </a:p>
        </p:txBody>
      </p:sp>
      <p:pic>
        <p:nvPicPr>
          <p:cNvPr id="6" name="Picture 5" descr="A new multifamily house is pictured on a sunny day.">
            <a:extLst>
              <a:ext uri="{FF2B5EF4-FFF2-40B4-BE49-F238E27FC236}">
                <a16:creationId xmlns:a16="http://schemas.microsoft.com/office/drawing/2014/main" id="{B778B43D-5896-DE90-46B8-3899AAF5A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9757" y="2119887"/>
            <a:ext cx="3707043" cy="219676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0CD3F-EBF3-BD45-9FF4-85E5963A668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195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Affordable Housing Program Accomplishments (3)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219" y="923387"/>
            <a:ext cx="3231488" cy="652289"/>
          </a:xfrm>
          <a:solidFill>
            <a:srgbClr val="003057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2400" dirty="0"/>
              <a:t>Fee Offsets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4219" y="1660424"/>
            <a:ext cx="8523739" cy="15696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Payments made in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BCHA The Spoke – $90,538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Longmont Family Apartments – $151,518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Cinnamon Park Senior Housing – $55,767</a:t>
            </a:r>
          </a:p>
        </p:txBody>
      </p:sp>
      <p:pic>
        <p:nvPicPr>
          <p:cNvPr id="10" name="Picture 9" descr="A new, four story multifamily home is pictured on a sunny day.">
            <a:extLst>
              <a:ext uri="{FF2B5EF4-FFF2-40B4-BE49-F238E27FC236}">
                <a16:creationId xmlns:a16="http://schemas.microsoft.com/office/drawing/2014/main" id="{FE1ACB5D-7391-64CF-70F0-DCCCFFB39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219" y="3407469"/>
            <a:ext cx="2342297" cy="1427634"/>
          </a:xfrm>
          <a:prstGeom prst="rect">
            <a:avLst/>
          </a:prstGeom>
        </p:spPr>
      </p:pic>
      <p:pic>
        <p:nvPicPr>
          <p:cNvPr id="19" name="Picture 18" descr="A living room with a fireplace">
            <a:extLst>
              <a:ext uri="{FF2B5EF4-FFF2-40B4-BE49-F238E27FC236}">
                <a16:creationId xmlns:a16="http://schemas.microsoft.com/office/drawing/2014/main" id="{8B845FEC-C3B5-9192-8B92-53AB1FA7AB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3287" y="3389532"/>
            <a:ext cx="2508834" cy="1486716"/>
          </a:xfrm>
          <a:prstGeom prst="rect">
            <a:avLst/>
          </a:prstGeom>
        </p:spPr>
      </p:pic>
      <p:pic>
        <p:nvPicPr>
          <p:cNvPr id="21" name="Picture 20" descr="Several raised planting boxes appear outside of a multifamily home.">
            <a:extLst>
              <a:ext uri="{FF2B5EF4-FFF2-40B4-BE49-F238E27FC236}">
                <a16:creationId xmlns:a16="http://schemas.microsoft.com/office/drawing/2014/main" id="{A3EFFFF9-7398-8B10-2FF3-4A54B77FC0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2042" y="3367940"/>
            <a:ext cx="2515916" cy="149091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0CD3F-EBF3-BD45-9FF4-85E5963A668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883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515" y="453209"/>
            <a:ext cx="8229600" cy="619044"/>
          </a:xfrm>
        </p:spPr>
        <p:txBody>
          <a:bodyPr>
            <a:normAutofit/>
          </a:bodyPr>
          <a:lstStyle/>
          <a:p>
            <a:r>
              <a:rPr lang="en-US" dirty="0"/>
              <a:t>Affordable Housing Program – Pending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342041" y="1280998"/>
            <a:ext cx="4295274" cy="2299320"/>
          </a:xfrm>
          <a:prstGeom prst="rect">
            <a:avLst/>
          </a:prstGeom>
          <a:solidFill>
            <a:srgbClr val="003057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l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l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l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l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Habitat for Humanity – Rogers Road Infrastructure – $646,717</a:t>
            </a:r>
          </a:p>
          <a:p>
            <a:pPr marL="0" indent="0" algn="ctr">
              <a:buNone/>
            </a:pPr>
            <a:r>
              <a:rPr lang="en-US" sz="1800" i="1" dirty="0"/>
              <a:t> Infrastructure Loan</a:t>
            </a:r>
          </a:p>
          <a:p>
            <a:pPr lvl="1"/>
            <a:r>
              <a:rPr lang="en-US" dirty="0"/>
              <a:t>Expenditure in early 2023</a:t>
            </a:r>
          </a:p>
          <a:p>
            <a:pPr lvl="1"/>
            <a:r>
              <a:rPr lang="en-US" dirty="0"/>
              <a:t>9 for-sale affordable units to be built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3359" y="1280998"/>
            <a:ext cx="4038600" cy="2299320"/>
          </a:xfr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r>
              <a:rPr lang="en-US" dirty="0"/>
              <a:t>Mustang Land Purchase – $300,000 per year for 5 years</a:t>
            </a:r>
          </a:p>
          <a:p>
            <a:pPr marL="0" indent="0" algn="ctr">
              <a:buNone/>
            </a:pPr>
            <a:r>
              <a:rPr lang="en-US" sz="1800" i="1" dirty="0"/>
              <a:t>Infrastructure improvements on 9 City-owned acres for affordable housing</a:t>
            </a:r>
          </a:p>
          <a:p>
            <a:pPr lvl="1"/>
            <a:r>
              <a:rPr lang="en-US" dirty="0"/>
              <a:t>Leverages $1.5M in ARPA funds used to acquire property</a:t>
            </a:r>
          </a:p>
          <a:p>
            <a:pPr lvl="1"/>
            <a:r>
              <a:rPr lang="en-US" dirty="0"/>
              <a:t>Working on potential development concepts for affordable for-sale homes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9394CA-9D4E-0E26-061B-0B1397227F59}"/>
              </a:ext>
            </a:extLst>
          </p:cNvPr>
          <p:cNvSpPr txBox="1"/>
          <p:nvPr/>
        </p:nvSpPr>
        <p:spPr>
          <a:xfrm>
            <a:off x="342041" y="3705905"/>
            <a:ext cx="8066538" cy="120032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Fee Offsets scheduled for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Mountain Brook (Habitat for Humanity) – $30,519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Crisman II – $147,624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0CD3F-EBF3-BD45-9FF4-85E5963A668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813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Affordable Housing Program Accomplishments (4)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8608" y="1018382"/>
            <a:ext cx="3231488" cy="906672"/>
          </a:xfrm>
          <a:solidFill>
            <a:srgbClr val="003057"/>
          </a:solidFill>
        </p:spPr>
        <p:txBody>
          <a:bodyPr>
            <a:noAutofit/>
          </a:bodyPr>
          <a:lstStyle/>
          <a:p>
            <a:pPr algn="ctr"/>
            <a:r>
              <a:rPr lang="en-US" sz="1800" dirty="0"/>
              <a:t>Administration </a:t>
            </a:r>
          </a:p>
        </p:txBody>
      </p:sp>
      <p:pic>
        <p:nvPicPr>
          <p:cNvPr id="7" name="Picture 6" descr="12% Goal of Affordable Housing in Longmont. The goal represents 5,400 homes by 2035. 2,657 homes have been built so far. An additional 2,743 are required to meet the goal. ">
            <a:extLst>
              <a:ext uri="{FF2B5EF4-FFF2-40B4-BE49-F238E27FC236}">
                <a16:creationId xmlns:a16="http://schemas.microsoft.com/office/drawing/2014/main" id="{F809430A-0FA9-387B-7E2D-6ED9DE956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78" y="1961658"/>
            <a:ext cx="3441018" cy="2618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55503" y="1018382"/>
            <a:ext cx="4631297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Conducted 2 application cycles in 2022 with 11 total applications reviewed and 2 projects approved for AH funding (+5 CDBG)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Fee-In-Lieu of 12% affordable housing built collected in 2022- $469,294 (program started 2018- initial developments finally to CO)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Neighborly Grant Management Program implemented</a:t>
            </a:r>
          </a:p>
          <a:p>
            <a:endParaRPr lang="en-US" sz="1600" dirty="0"/>
          </a:p>
          <a:p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0CD3F-EBF3-BD45-9FF4-85E5963A668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000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Affordable Housing Program Accomplishments (5)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8608" y="1018382"/>
            <a:ext cx="3231488" cy="906672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algn="ctr"/>
            <a:r>
              <a:rPr lang="en-US" sz="1800" dirty="0"/>
              <a:t>Administration </a:t>
            </a:r>
          </a:p>
        </p:txBody>
      </p:sp>
      <p:pic>
        <p:nvPicPr>
          <p:cNvPr id="3" name="Picture 2" descr="A sign reading help wanted has had the word home written by hand over the word help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35" y="2148184"/>
            <a:ext cx="3651569" cy="26384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88229" y="908864"/>
            <a:ext cx="543139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Continued participation in Regional AH Partnership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Negotiated IGA to support small Boulder County municipalities with IH compliance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Boulder County hired Housing Partnership &amp; Policy Manager to support the work of the partnership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Coordinated ARPA proposals for affordable housing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0CD3F-EBF3-BD45-9FF4-85E5963A668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6069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Hearing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0CD3F-EBF3-BD45-9FF4-85E5963A6685}" type="slidenum">
              <a:rPr lang="en-US" smtClean="0"/>
              <a:t>19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91266" y="1255455"/>
            <a:ext cx="79614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Questions?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Please hold </a:t>
            </a:r>
            <a:r>
              <a:rPr lang="en-US" sz="2400"/>
              <a:t>public hearing.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Consider approval of submission of CAPER to HUD.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Any additional public comments received (open until March 27</a:t>
            </a:r>
            <a:r>
              <a:rPr lang="en-US" sz="2400" baseline="30000" dirty="0"/>
              <a:t>th</a:t>
            </a:r>
            <a:r>
              <a:rPr lang="en-US" sz="2400" dirty="0"/>
              <a:t>, 2023) will be included in the CAPER document and the final document will be posted on the City’s website.</a:t>
            </a:r>
          </a:p>
        </p:txBody>
      </p:sp>
    </p:spTree>
    <p:extLst>
      <p:ext uri="{BB962C8B-B14F-4D97-AF65-F5344CB8AC3E}">
        <p14:creationId xmlns:p14="http://schemas.microsoft.com/office/powerpoint/2010/main" val="4271879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Rehab Program Summary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0CD3F-EBF3-BD45-9FF4-85E5963A6685}" type="slidenum">
              <a:rPr lang="en-US" smtClean="0"/>
              <a:t>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1233910"/>
            <a:ext cx="814709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Rehab Coordinator hired May 2022 to re-launch program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Program was limited to Emergency Rehab from April 2020 to July 2022 due to COVID-19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General Rehab resumed July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Total Rehab Program Assistance – $141,232 (up from $69,325 in 2021)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15 households assisted (up from 12 in 2021)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Average cost – $9,415 ($2,434 increase cost per project over 2021 –   </a:t>
            </a:r>
            <a:r>
              <a:rPr lang="en-US" sz="2000" b="1" dirty="0">
                <a:solidFill>
                  <a:srgbClr val="FF0000"/>
                </a:solidFill>
              </a:rPr>
              <a:t>26%</a:t>
            </a:r>
            <a:r>
              <a:rPr lang="en-US" sz="2000" b="1" dirty="0"/>
              <a:t>)</a:t>
            </a:r>
          </a:p>
          <a:p>
            <a:endParaRPr lang="en-US" sz="2400" b="1" dirty="0"/>
          </a:p>
        </p:txBody>
      </p:sp>
      <p:cxnSp>
        <p:nvCxnSpPr>
          <p:cNvPr id="6" name="Straight Arrow Connector 5" descr="Up arrow indicating increase"/>
          <p:cNvCxnSpPr/>
          <p:nvPr/>
        </p:nvCxnSpPr>
        <p:spPr>
          <a:xfrm flipV="1">
            <a:off x="2219498" y="3990110"/>
            <a:ext cx="0" cy="2743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357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709992" y="2629052"/>
            <a:ext cx="7772400" cy="110251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4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Filson Soft Book"/>
              </a:rPr>
              <a:t>THANK YOU</a:t>
            </a:r>
          </a:p>
        </p:txBody>
      </p:sp>
      <p:pic>
        <p:nvPicPr>
          <p:cNvPr id="3" name="Picture 2" descr="City of Longmont 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083" y="859291"/>
            <a:ext cx="1818518" cy="1439000"/>
          </a:xfrm>
          <a:prstGeom prst="rect">
            <a:avLst/>
          </a:prstGeom>
        </p:spPr>
      </p:pic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82"/>
          <a:stretch/>
        </p:blipFill>
        <p:spPr>
          <a:xfrm>
            <a:off x="0" y="3786042"/>
            <a:ext cx="9144000" cy="140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466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322"/>
            <a:ext cx="8229600" cy="857250"/>
          </a:xfrm>
        </p:spPr>
        <p:txBody>
          <a:bodyPr/>
          <a:lstStyle/>
          <a:p>
            <a:r>
              <a:rPr lang="en-US" dirty="0"/>
              <a:t>CDBG Program Accomplishments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5961" y="857917"/>
            <a:ext cx="7432078" cy="584775"/>
          </a:xfrm>
          <a:prstGeom prst="rect">
            <a:avLst/>
          </a:prstGeom>
          <a:solidFill>
            <a:schemeClr val="bg1"/>
          </a:solidFill>
          <a:ln>
            <a:solidFill>
              <a:srgbClr val="32629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Public Service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9541"/>
            <a:ext cx="4038600" cy="3065081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/>
              <a:t>Boulder County Housing Counseling Program – $50,000</a:t>
            </a:r>
          </a:p>
          <a:p>
            <a:pPr lvl="1"/>
            <a:r>
              <a:rPr lang="en-US" dirty="0"/>
              <a:t>100% expended</a:t>
            </a:r>
          </a:p>
          <a:p>
            <a:pPr lvl="1"/>
            <a:r>
              <a:rPr lang="en-US" dirty="0"/>
              <a:t>205 residents assisted</a:t>
            </a:r>
          </a:p>
          <a:p>
            <a:pPr lvl="1"/>
            <a:r>
              <a:rPr lang="en-US" dirty="0"/>
              <a:t>Leveraged $396,401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9541"/>
            <a:ext cx="4038600" cy="3065082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/>
              <a:t>Entrepreneurship for All – $30,206</a:t>
            </a:r>
          </a:p>
          <a:p>
            <a:pPr lvl="1"/>
            <a:r>
              <a:rPr lang="en-US" dirty="0"/>
              <a:t>100% expended</a:t>
            </a:r>
          </a:p>
          <a:p>
            <a:pPr lvl="1"/>
            <a:r>
              <a:rPr lang="en-US" dirty="0"/>
              <a:t>64 residents assisted</a:t>
            </a:r>
          </a:p>
          <a:p>
            <a:pPr lvl="1"/>
            <a:r>
              <a:rPr lang="en-US" dirty="0"/>
              <a:t>Leveraged $369,704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0CD3F-EBF3-BD45-9FF4-85E5963A6685}" type="slidenum">
              <a:rPr lang="en-US" smtClean="0">
                <a:solidFill>
                  <a:schemeClr val="tx1"/>
                </a:solidFill>
              </a:rPr>
              <a:t>3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593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59077"/>
          </a:xfrm>
        </p:spPr>
        <p:txBody>
          <a:bodyPr/>
          <a:lstStyle/>
          <a:p>
            <a:r>
              <a:rPr lang="en-US" dirty="0"/>
              <a:t>CDBG Program Accomplishments (2)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5961" y="857917"/>
            <a:ext cx="7432078" cy="584775"/>
          </a:xfrm>
          <a:prstGeom prst="rect">
            <a:avLst/>
          </a:prstGeom>
          <a:solidFill>
            <a:schemeClr val="bg1"/>
          </a:solidFill>
          <a:ln>
            <a:solidFill>
              <a:srgbClr val="32629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Grants to Partners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9877" y="1784933"/>
            <a:ext cx="3974923" cy="1658063"/>
          </a:xfr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Crisman II Land Acquisition – $402,916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100% expended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83 new affordable rental homes created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Leveraged $30,445,478</a:t>
            </a:r>
          </a:p>
        </p:txBody>
      </p:sp>
      <p:pic>
        <p:nvPicPr>
          <p:cNvPr id="1026" name="Picture 2" descr="Selected photo">
            <a:extLst>
              <a:ext uri="{FF2B5EF4-FFF2-40B4-BE49-F238E27FC236}">
                <a16:creationId xmlns:a16="http://schemas.microsoft.com/office/drawing/2014/main" id="{8259681C-BF5B-E0C6-7710-037DDD9A3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011" y="1663852"/>
            <a:ext cx="4171112" cy="3308684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0CD3F-EBF3-BD45-9FF4-85E5963A6685}" type="slidenum">
              <a:rPr lang="en-US" smtClean="0">
                <a:solidFill>
                  <a:schemeClr val="tx1"/>
                </a:solidFill>
              </a:rPr>
              <a:t>4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102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59077"/>
          </a:xfrm>
        </p:spPr>
        <p:txBody>
          <a:bodyPr/>
          <a:lstStyle/>
          <a:p>
            <a:r>
              <a:rPr lang="en-US" dirty="0"/>
              <a:t>CDBG Program Accomplishments (3)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5961" y="857917"/>
            <a:ext cx="7432078" cy="584775"/>
          </a:xfrm>
          <a:prstGeom prst="rect">
            <a:avLst/>
          </a:prstGeom>
          <a:solidFill>
            <a:schemeClr val="bg1"/>
          </a:solidFill>
          <a:ln>
            <a:solidFill>
              <a:srgbClr val="32629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Grants to Partners</a:t>
            </a:r>
          </a:p>
        </p:txBody>
      </p:sp>
      <p:pic>
        <p:nvPicPr>
          <p:cNvPr id="11" name="Picture 10" descr="Picture of front of houses">
            <a:extLst>
              <a:ext uri="{FF2B5EF4-FFF2-40B4-BE49-F238E27FC236}">
                <a16:creationId xmlns:a16="http://schemas.microsoft.com/office/drawing/2014/main" id="{F32E4B8E-2774-AE38-7706-D5C6D6ADD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705179"/>
            <a:ext cx="3156018" cy="184336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27FAF4-8A6F-B77D-F1C9-C19A11C8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1424" y="2579265"/>
            <a:ext cx="1640999" cy="218799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Logo for Imagine: Creating a world of opportunity for all abilities">
            <a:extLst>
              <a:ext uri="{FF2B5EF4-FFF2-40B4-BE49-F238E27FC236}">
                <a16:creationId xmlns:a16="http://schemas.microsoft.com/office/drawing/2014/main" id="{95A4F440-1E9D-366A-AE69-503356E9EE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908" y="3673264"/>
            <a:ext cx="2181529" cy="809738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504"/>
            <a:ext cx="4038600" cy="2078393"/>
          </a:xfr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Rehab of Imagine! Group Home – $49,999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100% expended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Preserved affordability and made improvements to better serve 6 individuals with intellectual and developmental disabilities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Leveraged $7,000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0CD3F-EBF3-BD45-9FF4-85E5963A668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50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05293"/>
          </a:xfrm>
        </p:spPr>
        <p:txBody>
          <a:bodyPr/>
          <a:lstStyle/>
          <a:p>
            <a:r>
              <a:rPr lang="en-US" dirty="0"/>
              <a:t>CDBG Program Accomplishments (4)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0650" y="1038153"/>
            <a:ext cx="7019567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Grants to the Longmont Housing Authority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56918"/>
            <a:ext cx="4038600" cy="1986765"/>
          </a:xfr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1400" dirty="0"/>
              <a:t>LHA Security Cameras – $61,600</a:t>
            </a:r>
          </a:p>
          <a:p>
            <a:pPr lvl="1"/>
            <a:r>
              <a:rPr lang="en-US" sz="1400" dirty="0"/>
              <a:t>To be complete Spring 2023</a:t>
            </a:r>
          </a:p>
          <a:p>
            <a:pPr lvl="1"/>
            <a:r>
              <a:rPr lang="en-US" sz="1400" dirty="0"/>
              <a:t>Coordinating with Public Safety for citywide system</a:t>
            </a:r>
          </a:p>
          <a:p>
            <a:r>
              <a:rPr lang="en-US" sz="1400" dirty="0"/>
              <a:t>Aspen Meadows Neighborhood Playground Replacement – $25,800</a:t>
            </a:r>
          </a:p>
          <a:p>
            <a:pPr lvl="1"/>
            <a:r>
              <a:rPr lang="en-US" sz="1400" dirty="0"/>
              <a:t>To be complete Spring 2023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56919"/>
            <a:ext cx="4038600" cy="1057766"/>
          </a:xfr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1400" dirty="0"/>
              <a:t>Parking Lot Repair and Accessibility Improvements at Hearthstone &amp; Lodge at Hover Crossing – $36,805</a:t>
            </a:r>
          </a:p>
          <a:p>
            <a:pPr lvl="1"/>
            <a:r>
              <a:rPr lang="en-US" sz="1400" dirty="0"/>
              <a:t>To be complete Spring 2023</a:t>
            </a:r>
          </a:p>
        </p:txBody>
      </p:sp>
      <p:pic>
        <p:nvPicPr>
          <p:cNvPr id="7" name="Picture 6" descr="The entry way to the Suites Supportive Housing ">
            <a:extLst>
              <a:ext uri="{FF2B5EF4-FFF2-40B4-BE49-F238E27FC236}">
                <a16:creationId xmlns:a16="http://schemas.microsoft.com/office/drawing/2014/main" id="{EC9E1A35-4AAA-71F3-50B7-9CBFECBD6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246" y="3619322"/>
            <a:ext cx="2133601" cy="142178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new, tree-lined multifamily housing unit">
            <a:extLst>
              <a:ext uri="{FF2B5EF4-FFF2-40B4-BE49-F238E27FC236}">
                <a16:creationId xmlns:a16="http://schemas.microsoft.com/office/drawing/2014/main" id="{9E4B03D2-70EA-39A0-A7E5-943692952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495" y="2852948"/>
            <a:ext cx="3289802" cy="219225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0CD3F-EBF3-BD45-9FF4-85E5963A668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956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CDBG – CV Funding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0CD3F-EBF3-BD45-9FF4-85E5963A6685}" type="slidenum">
              <a:rPr lang="en-US" smtClean="0"/>
              <a:t>7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36884" y="1830495"/>
            <a:ext cx="8573361" cy="3023388"/>
          </a:xfrm>
        </p:spPr>
        <p:txBody>
          <a:bodyPr>
            <a:normAutofit/>
          </a:bodyPr>
          <a:lstStyle/>
          <a:p>
            <a:r>
              <a:rPr lang="en-US" dirty="0"/>
              <a:t>Fresh Start Utility Billing Assistance</a:t>
            </a:r>
          </a:p>
          <a:p>
            <a:pPr lvl="1"/>
            <a:r>
              <a:rPr lang="en-US" dirty="0"/>
              <a:t>$241,328 expended (including $89,551 in regular CDBG)</a:t>
            </a:r>
          </a:p>
          <a:p>
            <a:pPr lvl="1"/>
            <a:r>
              <a:rPr lang="en-US" dirty="0"/>
              <a:t>Supported housing stability and prevented utility shut off for 169 households</a:t>
            </a:r>
          </a:p>
          <a:p>
            <a:pPr lvl="1"/>
            <a:r>
              <a:rPr lang="en-US" dirty="0"/>
              <a:t>Program will continue through mid-2023</a:t>
            </a:r>
          </a:p>
        </p:txBody>
      </p:sp>
    </p:spTree>
    <p:extLst>
      <p:ext uri="{BB962C8B-B14F-4D97-AF65-F5344CB8AC3E}">
        <p14:creationId xmlns:p14="http://schemas.microsoft.com/office/powerpoint/2010/main" val="3120982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CDBG Program Comparisons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0CD3F-EBF3-BD45-9FF4-85E5963A6685}" type="slidenum">
              <a:rPr lang="en-US" smtClean="0"/>
              <a:t>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91886" y="1299411"/>
            <a:ext cx="8395063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459 households served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65.4% of CDBG funds expended in 2022 (38% in 2021, 60% in 2020)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27.6% of CDBG-CV grant expended in 2022 (44% total complete)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2022 timeliness ratio was 1.30 (1.5 is max) (1.54 in 2021, 1.4 in 2020)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Met HUD timeliness deadline in October 2022 – avoided corrective action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Leveraged &gt;$31M in other funding invested into the community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$35.11 for every $1 in CDBG funds ($83 in 2021, $14 in 2020)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20% of 2022 funding spent on administration (cap is 20%) (16.4% in 2021, 15.4% in 2020) – Full HCI team in place as of May 2022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99.2% of funding spent in 2022 benefitted low/moderate income residents (73% in 2021, 99.7% in 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373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70" y="78797"/>
            <a:ext cx="8229600" cy="857250"/>
          </a:xfrm>
        </p:spPr>
        <p:txBody>
          <a:bodyPr/>
          <a:lstStyle/>
          <a:p>
            <a:r>
              <a:rPr lang="en-US" dirty="0"/>
              <a:t>CDBG Program Accomplishments (5)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0CD3F-EBF3-BD45-9FF4-85E5963A6685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5" name="Chart 4" descr="A graph shows 2022 CDBG Available\Committed\Expensed. 2021 Unexpended Funds are 815,907. 2022 CDBG Grant is 519,709. Program income is 5,000. Funds to Re-Purpose are 18,389. 2022 Budget is 1,322,227. Expenditures are 889,207. 2022 Unexpended Funds are 451,409.">
            <a:extLst>
              <a:ext uri="{FF2B5EF4-FFF2-40B4-BE49-F238E27FC236}">
                <a16:creationId xmlns:a16="http://schemas.microsoft.com/office/drawing/2014/main" id="{00000000-0008-0000-0400-0000CC9B22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376476"/>
              </p:ext>
            </p:extLst>
          </p:nvPr>
        </p:nvGraphicFramePr>
        <p:xfrm>
          <a:off x="1423987" y="818146"/>
          <a:ext cx="6296025" cy="3982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293457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ity of Longmont Branding">
      <a:dk1>
        <a:srgbClr val="4D4D4D"/>
      </a:dk1>
      <a:lt1>
        <a:sysClr val="window" lastClr="FFFFFF"/>
      </a:lt1>
      <a:dk2>
        <a:srgbClr val="44546A"/>
      </a:dk2>
      <a:lt2>
        <a:srgbClr val="E7E6E6"/>
      </a:lt2>
      <a:accent1>
        <a:srgbClr val="003057"/>
      </a:accent1>
      <a:accent2>
        <a:srgbClr val="326295"/>
      </a:accent2>
      <a:accent3>
        <a:srgbClr val="6787B7"/>
      </a:accent3>
      <a:accent4>
        <a:srgbClr val="C05131"/>
      </a:accent4>
      <a:accent5>
        <a:srgbClr val="FF9D6E"/>
      </a:accent5>
      <a:accent6>
        <a:srgbClr val="EFBE7D"/>
      </a:accent6>
      <a:hlink>
        <a:srgbClr val="326295"/>
      </a:hlink>
      <a:folHlink>
        <a:srgbClr val="C05131"/>
      </a:folHlink>
    </a:clrScheme>
    <a:fontScheme name="Nunito">
      <a:majorFont>
        <a:latin typeface="Nunito ExtraBold"/>
        <a:ea typeface=""/>
        <a:cs typeface=""/>
      </a:majorFont>
      <a:minorFont>
        <a:latin typeface="Nuni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CF61D97E3E0D46963F4CCC52CAC10A" ma:contentTypeVersion="11" ma:contentTypeDescription="Create a new document." ma:contentTypeScope="" ma:versionID="78871cd9e886d81f0182123de7e56943">
  <xsd:schema xmlns:xsd="http://www.w3.org/2001/XMLSchema" xmlns:xs="http://www.w3.org/2001/XMLSchema" xmlns:p="http://schemas.microsoft.com/office/2006/metadata/properties" xmlns:ns3="584cc466-ec42-4de1-a361-2fd20b54460a" xmlns:ns4="375173a3-b948-4720-9b44-abf8aa6921ce" targetNamespace="http://schemas.microsoft.com/office/2006/metadata/properties" ma:root="true" ma:fieldsID="766dfba990cbf36a0463438b8c40f13e" ns3:_="" ns4:_="">
    <xsd:import namespace="584cc466-ec42-4de1-a361-2fd20b54460a"/>
    <xsd:import namespace="375173a3-b948-4720-9b44-abf8aa6921c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4cc466-ec42-4de1-a361-2fd20b5446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5173a3-b948-4720-9b44-abf8aa6921c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75173a3-b948-4720-9b44-abf8aa6921ce">
      <UserInfo>
        <DisplayName>Teresa Tate</DisplayName>
        <AccountId>28</AccountId>
        <AccountType/>
      </UserInfo>
      <UserInfo>
        <DisplayName>Marijke Unger</DisplayName>
        <AccountId>6</AccountId>
        <AccountType/>
      </UserInfo>
      <UserInfo>
        <DisplayName>Jeff Friesner</DisplayName>
        <AccountId>20</AccountId>
        <AccountType/>
      </UserInfo>
      <UserInfo>
        <DisplayName>Jim Angstadt</DisplayName>
        <AccountId>19</AccountId>
        <AccountType/>
      </UserInfo>
      <UserInfo>
        <DisplayName>Heidi Reitmeier</DisplayName>
        <AccountId>15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7D79AC02-507D-4677-B182-1AD55138072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900A08C-2BBF-487C-B2C3-1C3A403725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4cc466-ec42-4de1-a361-2fd20b54460a"/>
    <ds:schemaRef ds:uri="375173a3-b948-4720-9b44-abf8aa6921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5F6FC62-2108-4ADE-87A2-39CE4796F953}">
  <ds:schemaRefs>
    <ds:schemaRef ds:uri="http://purl.org/dc/terms/"/>
    <ds:schemaRef ds:uri="584cc466-ec42-4de1-a361-2fd20b54460a"/>
    <ds:schemaRef ds:uri="http://purl.org/dc/dcmitype/"/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375173a3-b948-4720-9b44-abf8aa6921ce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38347</TotalTime>
  <Words>1053</Words>
  <Application>Microsoft Office PowerPoint</Application>
  <PresentationFormat>On-screen Show (16:9)</PresentationFormat>
  <Paragraphs>177</Paragraphs>
  <Slides>20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Arial Rounded MT Bold</vt:lpstr>
      <vt:lpstr>Calibri</vt:lpstr>
      <vt:lpstr>Nunito</vt:lpstr>
      <vt:lpstr>Nunito ExtraBold</vt:lpstr>
      <vt:lpstr>Wingdings</vt:lpstr>
      <vt:lpstr>Office Theme</vt:lpstr>
      <vt:lpstr>2022 CDBG and Affordable Housing Program Accomplishments </vt:lpstr>
      <vt:lpstr>Rehab Program Summary</vt:lpstr>
      <vt:lpstr>CDBG Program Accomplishments</vt:lpstr>
      <vt:lpstr>CDBG Program Accomplishments (2)</vt:lpstr>
      <vt:lpstr>CDBG Program Accomplishments (3)</vt:lpstr>
      <vt:lpstr>CDBG Program Accomplishments (4)</vt:lpstr>
      <vt:lpstr>CDBG – CV Funding</vt:lpstr>
      <vt:lpstr>CDBG Program Comparisons</vt:lpstr>
      <vt:lpstr>CDBG Program Accomplishments (5)</vt:lpstr>
      <vt:lpstr>2021: Why CDBG Funds are Unspent</vt:lpstr>
      <vt:lpstr>Equity and Inclusion</vt:lpstr>
      <vt:lpstr>Equity and Inclusion (2)</vt:lpstr>
      <vt:lpstr>Affordable Housing Program Accomplishments</vt:lpstr>
      <vt:lpstr>Affordable Housing Program Accomplishments (2)</vt:lpstr>
      <vt:lpstr>Affordable Housing Program Accomplishments (3)</vt:lpstr>
      <vt:lpstr>Affordable Housing Program – Pending </vt:lpstr>
      <vt:lpstr>Affordable Housing Program Accomplishments (4)</vt:lpstr>
      <vt:lpstr>Affordable Housing Program Accomplishments (5)</vt:lpstr>
      <vt:lpstr>Public Hearing</vt:lpstr>
      <vt:lpstr>THANK YOU</vt:lpstr>
    </vt:vector>
  </TitlesOfParts>
  <Company>Guide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Mary Wunderle</dc:creator>
  <cp:lastModifiedBy>Scott Yoho</cp:lastModifiedBy>
  <cp:revision>192</cp:revision>
  <cp:lastPrinted>2021-06-28T18:49:45Z</cp:lastPrinted>
  <dcterms:created xsi:type="dcterms:W3CDTF">2018-11-08T16:07:25Z</dcterms:created>
  <dcterms:modified xsi:type="dcterms:W3CDTF">2023-04-07T21:15:48Z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0x01010033CF61D97E3E0D46963F4CCC52CAC10A</vt:lpwstr>
  </property>
</Properties>
</file>